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4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9144000" cy="6858000" type="screen4x3"/>
  <p:notesSz cx="6858000" cy="9144000"/>
  <p:embeddedFontLst>
    <p:embeddedFont>
      <p:font typeface="Times" panose="02020603050405020304" pitchFamily="18" charset="0"/>
      <p:regular r:id="rId47"/>
      <p:bold r:id="rId48"/>
      <p:italic r:id="rId49"/>
      <p:boldItalic r:id="rId50"/>
    </p:embeddedFont>
    <p:embeddedFont>
      <p:font typeface="Tahoma" panose="020B060403050404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19997105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39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197" name="Google Shape;19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199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206" name="Google Shape;20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78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216" name="Google Shape;21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7" name="Google Shape;2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82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231" name="Google Shape;23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2" name="Google Shape;23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719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240" name="Google Shape;24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 name="Google Shape;2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956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248" name="Google Shape;24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063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263" name="Google Shape;26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 name="Google Shape;26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271" name="Google Shape;27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554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296" name="Google Shape;29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080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304" name="Google Shape;30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12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715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a:t>
            </a:fld>
            <a:endParaRPr/>
          </a:p>
        </p:txBody>
      </p:sp>
      <p:sp>
        <p:nvSpPr>
          <p:cNvPr id="314" name="Google Shape;31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5" name="Google Shape;31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331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325" name="Google Shape;32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733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22</a:t>
            </a:fld>
            <a:endParaRPr/>
          </a:p>
        </p:txBody>
      </p:sp>
      <p:sp>
        <p:nvSpPr>
          <p:cNvPr id="334" name="Google Shape;33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904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345" name="Google Shape;34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480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24</a:t>
            </a:fld>
            <a:endParaRPr/>
          </a:p>
        </p:txBody>
      </p:sp>
      <p:sp>
        <p:nvSpPr>
          <p:cNvPr id="360" name="Google Shape;36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007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371" name="Google Shape;37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27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382" name="Google Shape;38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221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395" name="Google Shape;39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952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28</a:t>
            </a:fld>
            <a:endParaRPr/>
          </a:p>
        </p:txBody>
      </p:sp>
      <p:sp>
        <p:nvSpPr>
          <p:cNvPr id="410" name="Google Shape;41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83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421" name="Google Shape;42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79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15.#</a:t>
            </a:r>
            <a:endParaRPr/>
          </a:p>
        </p:txBody>
      </p:sp>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358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429" name="Google Shape;42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 name="Google Shape;43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33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437" name="Google Shape;43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98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445" name="Google Shape;44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878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453" name="Google Shape;45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4" name="Google Shape;45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324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463" name="Google Shape;46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32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478" name="Google Shape;47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9" name="Google Shape;479;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104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486" name="Google Shape;48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622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494" name="Google Shape;49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5" name="Google Shape;49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556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509" name="Google Shape;50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343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517" name="Google Shape;51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 name="Google Shape;518;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392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124" name="Google Shape;12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825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525" name="Google Shape;52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857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537" name="Google Shape;53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 name="Google Shape;538;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410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549" name="Google Shape;54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0" name="Google Shape;550;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378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134" name="Google Shape;13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 name="Google Shape;13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311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149" name="Google Shape;14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02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158" name="Google Shape;15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243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167" name="Google Shape;16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762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0" i="0" u="none">
                <a:solidFill>
                  <a:srgbClr val="000000"/>
                </a:solidFill>
                <a:latin typeface="Times New Roman"/>
                <a:ea typeface="Times New Roman"/>
                <a:cs typeface="Times New Roman"/>
                <a:sym typeface="Times New Roman"/>
              </a:rPr>
              <a:t>15.#</a:t>
            </a:r>
            <a:endParaRPr/>
          </a:p>
        </p:txBody>
      </p:sp>
      <p:sp>
        <p:nvSpPr>
          <p:cNvPr id="182" name="Google Shape;18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868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15.</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15</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152400" y="2601912"/>
            <a:ext cx="4156075" cy="1568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Wireless </a:t>
            </a:r>
            <a:br>
              <a:rPr lang="en-US" sz="4800" b="1" i="1" u="none" strike="noStrike" cap="none">
                <a:solidFill>
                  <a:srgbClr val="002060"/>
                </a:solidFill>
                <a:latin typeface="Times"/>
                <a:ea typeface="Times"/>
                <a:cs typeface="Times"/>
                <a:sym typeface="Times"/>
              </a:rPr>
            </a:br>
            <a:r>
              <a:rPr lang="en-US" sz="4800" b="1" i="1" u="none" strike="noStrike" cap="none">
                <a:solidFill>
                  <a:srgbClr val="002060"/>
                </a:solidFill>
                <a:latin typeface="Times"/>
                <a:ea typeface="Times"/>
                <a:cs typeface="Times"/>
                <a:sym typeface="Times"/>
              </a:rPr>
              <a:t>LANs</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10</a:t>
            </a:fld>
            <a:endParaRPr/>
          </a:p>
        </p:txBody>
      </p:sp>
      <p:sp>
        <p:nvSpPr>
          <p:cNvPr id="201" name="Google Shape;201;p2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15.3:  </a:t>
            </a:r>
            <a:r>
              <a:rPr lang="en-US" sz="2000" b="1" i="1" u="none">
                <a:solidFill>
                  <a:schemeClr val="dk1"/>
                </a:solidFill>
                <a:latin typeface="Times"/>
                <a:ea typeface="Times"/>
                <a:cs typeface="Times"/>
                <a:sym typeface="Times"/>
              </a:rPr>
              <a:t>Hidden station problem</a:t>
            </a:r>
            <a:endParaRPr/>
          </a:p>
        </p:txBody>
      </p:sp>
      <p:pic>
        <p:nvPicPr>
          <p:cNvPr id="202" name="Google Shape;202;p25"/>
          <p:cNvPicPr preferRelativeResize="0"/>
          <p:nvPr/>
        </p:nvPicPr>
        <p:blipFill rotWithShape="1">
          <a:blip r:embed="rId3">
            <a:alphaModFix/>
          </a:blip>
          <a:srcRect/>
          <a:stretch/>
        </p:blipFill>
        <p:spPr>
          <a:xfrm>
            <a:off x="457200" y="974725"/>
            <a:ext cx="5022850" cy="2317750"/>
          </a:xfrm>
          <a:prstGeom prst="rect">
            <a:avLst/>
          </a:prstGeom>
          <a:noFill/>
          <a:ln>
            <a:noFill/>
          </a:ln>
        </p:spPr>
      </p:pic>
      <p:pic>
        <p:nvPicPr>
          <p:cNvPr id="203" name="Google Shape;203;p25"/>
          <p:cNvPicPr preferRelativeResize="0"/>
          <p:nvPr/>
        </p:nvPicPr>
        <p:blipFill rotWithShape="1">
          <a:blip r:embed="rId4">
            <a:alphaModFix/>
          </a:blip>
          <a:srcRect/>
          <a:stretch/>
        </p:blipFill>
        <p:spPr>
          <a:xfrm>
            <a:off x="4773612" y="3803650"/>
            <a:ext cx="3455987" cy="2597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 calcmode="lin" valueType="num">
                                      <p:cBhvr additive="base">
                                        <p:cTn id="7" dur="500"/>
                                        <p:tgtEl>
                                          <p:spTgt spid="202"/>
                                        </p:tgtEl>
                                        <p:attrNameLst>
                                          <p:attrName>ppt_w</p:attrName>
                                        </p:attrNameLst>
                                      </p:cBhvr>
                                      <p:tavLst>
                                        <p:tav tm="0">
                                          <p:val>
                                            <p:strVal val="0"/>
                                          </p:val>
                                        </p:tav>
                                        <p:tav tm="100000">
                                          <p:val>
                                            <p:strVal val="#ppt_w"/>
                                          </p:val>
                                        </p:tav>
                                      </p:tavLst>
                                    </p:anim>
                                    <p:anim calcmode="lin" valueType="num">
                                      <p:cBhvr additive="base">
                                        <p:cTn id="8" dur="500"/>
                                        <p:tgtEl>
                                          <p:spTgt spid="20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03"/>
                                        </p:tgtEl>
                                        <p:attrNameLst>
                                          <p:attrName>style.visibility</p:attrName>
                                        </p:attrNameLst>
                                      </p:cBhvr>
                                      <p:to>
                                        <p:strVal val="visible"/>
                                      </p:to>
                                    </p:set>
                                    <p:anim calcmode="lin" valueType="num">
                                      <p:cBhvr additive="base">
                                        <p:cTn id="13" dur="500"/>
                                        <p:tgtEl>
                                          <p:spTgt spid="203"/>
                                        </p:tgtEl>
                                        <p:attrNameLst>
                                          <p:attrName>ppt_w</p:attrName>
                                        </p:attrNameLst>
                                      </p:cBhvr>
                                      <p:tavLst>
                                        <p:tav tm="0">
                                          <p:val>
                                            <p:strVal val="0"/>
                                          </p:val>
                                        </p:tav>
                                        <p:tav tm="100000">
                                          <p:val>
                                            <p:strVal val="#ppt_w"/>
                                          </p:val>
                                        </p:tav>
                                      </p:tavLst>
                                    </p:anim>
                                    <p:anim calcmode="lin" valueType="num">
                                      <p:cBhvr additive="base">
                                        <p:cTn id="14" dur="500"/>
                                        <p:tgtEl>
                                          <p:spTgt spid="20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11</a:t>
            </a:fld>
            <a:endParaRPr/>
          </a:p>
        </p:txBody>
      </p:sp>
      <p:sp>
        <p:nvSpPr>
          <p:cNvPr id="210" name="Google Shape;210;p26"/>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1" name="Google Shape;211;p26"/>
          <p:cNvSpPr txBox="1"/>
          <p:nvPr/>
        </p:nvSpPr>
        <p:spPr>
          <a:xfrm>
            <a:off x="228600" y="406400"/>
            <a:ext cx="5424487"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15-2   IEEE 802.11 PROJECT</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212" name="Google Shape;212;p26"/>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3" name="Google Shape;213;p26"/>
          <p:cNvSpPr txBox="1"/>
          <p:nvPr/>
        </p:nvSpPr>
        <p:spPr>
          <a:xfrm>
            <a:off x="381000" y="1658937"/>
            <a:ext cx="8077200" cy="4965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IEEE has defined the specifications for a wireless LAN, called IEEE 802.11, which</a:t>
            </a:r>
            <a:endParaRPr/>
          </a:p>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covers the physical and data-link layers. It is sometimes called wireless Ethernet. In some countries, including the United States, the public uses the term WiFi (short for wireless fidelity) as a synonym for wireless LAN. WiFi, however, is a wireless LAN that is certified by the WiFi Alliance.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12</a:t>
            </a:fld>
            <a:endParaRPr/>
          </a:p>
        </p:txBody>
      </p:sp>
      <p:sp>
        <p:nvSpPr>
          <p:cNvPr id="220" name="Google Shape;220;p2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1" name="Google Shape;221;p2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2" name="Google Shape;222;p2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3" name="Google Shape;223;p2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4" name="Google Shape;224;p2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5" name="Google Shape;225;p2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6" name="Google Shape;226;p2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27" name="Google Shape;227;p27"/>
          <p:cNvSpPr txBox="1"/>
          <p:nvPr/>
        </p:nvSpPr>
        <p:spPr>
          <a:xfrm>
            <a:off x="1106487" y="0"/>
            <a:ext cx="3917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15.2.1  Architecture</a:t>
            </a:r>
            <a:endParaRPr/>
          </a:p>
        </p:txBody>
      </p:sp>
      <p:sp>
        <p:nvSpPr>
          <p:cNvPr id="228" name="Google Shape;228;p27"/>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standard defines two kinds of services: the basic service set (BSS) and the extended service set (ESS).</a:t>
            </a:r>
            <a:endParaRPr dirty="0">
              <a:solidFill>
                <a:srgbClr val="00B0F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13</a:t>
            </a:fld>
            <a:endParaRPr/>
          </a:p>
        </p:txBody>
      </p:sp>
      <p:sp>
        <p:nvSpPr>
          <p:cNvPr id="235" name="Google Shape;235;p2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15.4:  </a:t>
            </a:r>
            <a:r>
              <a:rPr lang="en-US" sz="2000" b="1" i="1" u="none">
                <a:solidFill>
                  <a:schemeClr val="dk1"/>
                </a:solidFill>
                <a:latin typeface="Times"/>
                <a:ea typeface="Times"/>
                <a:cs typeface="Times"/>
                <a:sym typeface="Times"/>
              </a:rPr>
              <a:t>Basic service sets (BSSs)</a:t>
            </a:r>
            <a:endParaRPr/>
          </a:p>
        </p:txBody>
      </p:sp>
      <p:pic>
        <p:nvPicPr>
          <p:cNvPr id="236" name="Google Shape;236;p28"/>
          <p:cNvPicPr preferRelativeResize="0"/>
          <p:nvPr/>
        </p:nvPicPr>
        <p:blipFill rotWithShape="1">
          <a:blip r:embed="rId3">
            <a:alphaModFix/>
          </a:blip>
          <a:srcRect/>
          <a:stretch/>
        </p:blipFill>
        <p:spPr>
          <a:xfrm>
            <a:off x="4953000" y="3048000"/>
            <a:ext cx="3482975" cy="2906712"/>
          </a:xfrm>
          <a:prstGeom prst="rect">
            <a:avLst/>
          </a:prstGeom>
          <a:noFill/>
          <a:ln>
            <a:noFill/>
          </a:ln>
        </p:spPr>
      </p:pic>
      <p:pic>
        <p:nvPicPr>
          <p:cNvPr id="237" name="Google Shape;237;p28"/>
          <p:cNvPicPr preferRelativeResize="0"/>
          <p:nvPr/>
        </p:nvPicPr>
        <p:blipFill rotWithShape="1">
          <a:blip r:embed="rId4">
            <a:alphaModFix/>
          </a:blip>
          <a:srcRect/>
          <a:stretch/>
        </p:blipFill>
        <p:spPr>
          <a:xfrm>
            <a:off x="381000" y="914400"/>
            <a:ext cx="3482975" cy="29067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500"/>
                                        <p:tgtEl>
                                          <p:spTgt spid="237"/>
                                        </p:tgtEl>
                                        <p:attrNameLst>
                                          <p:attrName>ppt_w</p:attrName>
                                        </p:attrNameLst>
                                      </p:cBhvr>
                                      <p:tavLst>
                                        <p:tav tm="0">
                                          <p:val>
                                            <p:strVal val="0"/>
                                          </p:val>
                                        </p:tav>
                                        <p:tav tm="100000">
                                          <p:val>
                                            <p:strVal val="#ppt_w"/>
                                          </p:val>
                                        </p:tav>
                                      </p:tavLst>
                                    </p:anim>
                                    <p:anim calcmode="lin" valueType="num">
                                      <p:cBhvr additive="base">
                                        <p:cTn id="8" dur="500"/>
                                        <p:tgtEl>
                                          <p:spTgt spid="23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36"/>
                                        </p:tgtEl>
                                        <p:attrNameLst>
                                          <p:attrName>style.visibility</p:attrName>
                                        </p:attrNameLst>
                                      </p:cBhvr>
                                      <p:to>
                                        <p:strVal val="visible"/>
                                      </p:to>
                                    </p:set>
                                    <p:anim calcmode="lin" valueType="num">
                                      <p:cBhvr additive="base">
                                        <p:cTn id="13" dur="500"/>
                                        <p:tgtEl>
                                          <p:spTgt spid="236"/>
                                        </p:tgtEl>
                                        <p:attrNameLst>
                                          <p:attrName>ppt_w</p:attrName>
                                        </p:attrNameLst>
                                      </p:cBhvr>
                                      <p:tavLst>
                                        <p:tav tm="0">
                                          <p:val>
                                            <p:strVal val="0"/>
                                          </p:val>
                                        </p:tav>
                                        <p:tav tm="100000">
                                          <p:val>
                                            <p:strVal val="#ppt_w"/>
                                          </p:val>
                                        </p:tav>
                                      </p:tavLst>
                                    </p:anim>
                                    <p:anim calcmode="lin" valueType="num">
                                      <p:cBhvr additive="base">
                                        <p:cTn id="14" dur="500"/>
                                        <p:tgtEl>
                                          <p:spTgt spid="23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14</a:t>
            </a:fld>
            <a:endParaRPr/>
          </a:p>
        </p:txBody>
      </p:sp>
      <p:sp>
        <p:nvSpPr>
          <p:cNvPr id="244" name="Google Shape;244;p2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15.6:  </a:t>
            </a:r>
            <a:r>
              <a:rPr lang="en-US" sz="2000" b="1" i="1" u="none">
                <a:solidFill>
                  <a:schemeClr val="dk1"/>
                </a:solidFill>
                <a:latin typeface="Times"/>
                <a:ea typeface="Times"/>
                <a:cs typeface="Times"/>
                <a:sym typeface="Times"/>
              </a:rPr>
              <a:t>Extended service set (ESS)</a:t>
            </a:r>
            <a:endParaRPr/>
          </a:p>
        </p:txBody>
      </p:sp>
      <p:pic>
        <p:nvPicPr>
          <p:cNvPr id="245" name="Google Shape;245;p29"/>
          <p:cNvPicPr preferRelativeResize="0"/>
          <p:nvPr/>
        </p:nvPicPr>
        <p:blipFill rotWithShape="1">
          <a:blip r:embed="rId3">
            <a:alphaModFix/>
          </a:blip>
          <a:srcRect/>
          <a:stretch/>
        </p:blipFill>
        <p:spPr>
          <a:xfrm>
            <a:off x="457200" y="1295400"/>
            <a:ext cx="8062912" cy="41036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15</a:t>
            </a:fld>
            <a:endParaRPr/>
          </a:p>
        </p:txBody>
      </p:sp>
      <p:sp>
        <p:nvSpPr>
          <p:cNvPr id="252" name="Google Shape;252;p3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3" name="Google Shape;253;p3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4" name="Google Shape;254;p3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5" name="Google Shape;255;p3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6" name="Google Shape;256;p3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7" name="Google Shape;257;p3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8" name="Google Shape;258;p3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9" name="Google Shape;259;p30"/>
          <p:cNvSpPr txBox="1"/>
          <p:nvPr/>
        </p:nvSpPr>
        <p:spPr>
          <a:xfrm>
            <a:off x="1106487" y="0"/>
            <a:ext cx="4362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15.2.2  MAC Sublayer</a:t>
            </a:r>
            <a:endParaRPr/>
          </a:p>
        </p:txBody>
      </p:sp>
      <p:sp>
        <p:nvSpPr>
          <p:cNvPr id="260" name="Google Shape;260;p30"/>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IEEE 802.11 defines two MAC sublayers: the distributed coordination function (DCF) and point coordination function (PCF). Figure 15.6 shows the relationship between the two MAC sublayers, the LLC sublayer, and the physical layer. We discuss the physical layer implementations later in the chapter and will now concentrate on the MAC sublayer.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16</a:t>
            </a:fld>
            <a:endParaRPr/>
          </a:p>
        </p:txBody>
      </p:sp>
      <p:sp>
        <p:nvSpPr>
          <p:cNvPr id="267" name="Google Shape;267;p3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15.6:  </a:t>
            </a:r>
            <a:r>
              <a:rPr lang="en-US" sz="2000" b="1" i="1" u="none">
                <a:solidFill>
                  <a:schemeClr val="dk1"/>
                </a:solidFill>
                <a:latin typeface="Times"/>
                <a:ea typeface="Times"/>
                <a:cs typeface="Times"/>
                <a:sym typeface="Times"/>
              </a:rPr>
              <a:t>MAC layers in IEEE 802.11 standard</a:t>
            </a:r>
            <a:endParaRPr/>
          </a:p>
        </p:txBody>
      </p:sp>
      <p:pic>
        <p:nvPicPr>
          <p:cNvPr id="268" name="Google Shape;268;p31"/>
          <p:cNvPicPr preferRelativeResize="0"/>
          <p:nvPr/>
        </p:nvPicPr>
        <p:blipFill rotWithShape="1">
          <a:blip r:embed="rId3">
            <a:alphaModFix/>
          </a:blip>
          <a:srcRect/>
          <a:stretch/>
        </p:blipFill>
        <p:spPr>
          <a:xfrm>
            <a:off x="228600" y="1981200"/>
            <a:ext cx="8370887" cy="33480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375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17</a:t>
            </a:fld>
            <a:endParaRPr/>
          </a:p>
        </p:txBody>
      </p:sp>
      <p:sp>
        <p:nvSpPr>
          <p:cNvPr id="275" name="Google Shape;275;p3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15.7:  </a:t>
            </a:r>
            <a:r>
              <a:rPr lang="en-US" sz="2000" b="1" i="1" u="none">
                <a:solidFill>
                  <a:schemeClr val="dk1"/>
                </a:solidFill>
                <a:latin typeface="Times"/>
                <a:ea typeface="Times"/>
                <a:cs typeface="Times"/>
                <a:sym typeface="Times"/>
              </a:rPr>
              <a:t>CSMA/CA and NAV</a:t>
            </a:r>
            <a:endParaRPr/>
          </a:p>
        </p:txBody>
      </p:sp>
      <p:grpSp>
        <p:nvGrpSpPr>
          <p:cNvPr id="276" name="Google Shape;276;p32"/>
          <p:cNvGrpSpPr/>
          <p:nvPr/>
        </p:nvGrpSpPr>
        <p:grpSpPr>
          <a:xfrm>
            <a:off x="533400" y="985837"/>
            <a:ext cx="7235825" cy="5653087"/>
            <a:chOff x="533400" y="985413"/>
            <a:chExt cx="7235568" cy="5653155"/>
          </a:xfrm>
        </p:grpSpPr>
        <p:pic>
          <p:nvPicPr>
            <p:cNvPr id="277" name="Google Shape;277;p32"/>
            <p:cNvPicPr preferRelativeResize="0"/>
            <p:nvPr/>
          </p:nvPicPr>
          <p:blipFill rotWithShape="1">
            <a:blip r:embed="rId3">
              <a:alphaModFix/>
            </a:blip>
            <a:srcRect/>
            <a:stretch/>
          </p:blipFill>
          <p:spPr>
            <a:xfrm>
              <a:off x="533400" y="985413"/>
              <a:ext cx="800848" cy="5653155"/>
            </a:xfrm>
            <a:prstGeom prst="rect">
              <a:avLst/>
            </a:prstGeom>
            <a:noFill/>
            <a:ln>
              <a:noFill/>
            </a:ln>
          </p:spPr>
        </p:pic>
        <p:pic>
          <p:nvPicPr>
            <p:cNvPr id="278" name="Google Shape;278;p32"/>
            <p:cNvPicPr preferRelativeResize="0"/>
            <p:nvPr/>
          </p:nvPicPr>
          <p:blipFill rotWithShape="1">
            <a:blip r:embed="rId4">
              <a:alphaModFix/>
            </a:blip>
            <a:srcRect/>
            <a:stretch/>
          </p:blipFill>
          <p:spPr>
            <a:xfrm>
              <a:off x="3240873" y="985413"/>
              <a:ext cx="1328390" cy="5653155"/>
            </a:xfrm>
            <a:prstGeom prst="rect">
              <a:avLst/>
            </a:prstGeom>
            <a:noFill/>
            <a:ln>
              <a:noFill/>
            </a:ln>
          </p:spPr>
        </p:pic>
        <p:pic>
          <p:nvPicPr>
            <p:cNvPr id="279" name="Google Shape;279;p32"/>
            <p:cNvPicPr preferRelativeResize="0"/>
            <p:nvPr/>
          </p:nvPicPr>
          <p:blipFill rotWithShape="1">
            <a:blip r:embed="rId5">
              <a:alphaModFix/>
            </a:blip>
            <a:srcRect/>
            <a:stretch/>
          </p:blipFill>
          <p:spPr>
            <a:xfrm>
              <a:off x="4923761" y="1334373"/>
              <a:ext cx="737288" cy="5304195"/>
            </a:xfrm>
            <a:prstGeom prst="rect">
              <a:avLst/>
            </a:prstGeom>
            <a:noFill/>
            <a:ln>
              <a:noFill/>
            </a:ln>
          </p:spPr>
        </p:pic>
        <p:pic>
          <p:nvPicPr>
            <p:cNvPr id="280" name="Google Shape;280;p32"/>
            <p:cNvPicPr preferRelativeResize="0"/>
            <p:nvPr/>
          </p:nvPicPr>
          <p:blipFill rotWithShape="1">
            <a:blip r:embed="rId5">
              <a:alphaModFix/>
            </a:blip>
            <a:srcRect/>
            <a:stretch/>
          </p:blipFill>
          <p:spPr>
            <a:xfrm>
              <a:off x="7031680" y="1334373"/>
              <a:ext cx="737288" cy="5304195"/>
            </a:xfrm>
            <a:prstGeom prst="rect">
              <a:avLst/>
            </a:prstGeom>
            <a:noFill/>
            <a:ln>
              <a:noFill/>
            </a:ln>
          </p:spPr>
        </p:pic>
      </p:grpSp>
      <p:pic>
        <p:nvPicPr>
          <p:cNvPr id="281" name="Google Shape;281;p32"/>
          <p:cNvPicPr preferRelativeResize="0"/>
          <p:nvPr/>
        </p:nvPicPr>
        <p:blipFill rotWithShape="1">
          <a:blip r:embed="rId6">
            <a:alphaModFix/>
          </a:blip>
          <a:srcRect/>
          <a:stretch/>
        </p:blipFill>
        <p:spPr>
          <a:xfrm>
            <a:off x="1063625" y="2390775"/>
            <a:ext cx="2746375" cy="428625"/>
          </a:xfrm>
          <a:prstGeom prst="rect">
            <a:avLst/>
          </a:prstGeom>
          <a:noFill/>
          <a:ln>
            <a:noFill/>
          </a:ln>
        </p:spPr>
      </p:pic>
      <p:pic>
        <p:nvPicPr>
          <p:cNvPr id="282" name="Google Shape;282;p32"/>
          <p:cNvPicPr preferRelativeResize="0"/>
          <p:nvPr/>
        </p:nvPicPr>
        <p:blipFill rotWithShape="1">
          <a:blip r:embed="rId7">
            <a:alphaModFix/>
          </a:blip>
          <a:srcRect/>
          <a:stretch/>
        </p:blipFill>
        <p:spPr>
          <a:xfrm>
            <a:off x="1063625" y="3152775"/>
            <a:ext cx="2746375" cy="428625"/>
          </a:xfrm>
          <a:prstGeom prst="rect">
            <a:avLst/>
          </a:prstGeom>
          <a:noFill/>
          <a:ln>
            <a:noFill/>
          </a:ln>
        </p:spPr>
      </p:pic>
      <p:pic>
        <p:nvPicPr>
          <p:cNvPr id="283" name="Google Shape;283;p32"/>
          <p:cNvPicPr preferRelativeResize="0"/>
          <p:nvPr/>
        </p:nvPicPr>
        <p:blipFill rotWithShape="1">
          <a:blip r:embed="rId8">
            <a:alphaModFix/>
          </a:blip>
          <a:srcRect/>
          <a:stretch/>
        </p:blipFill>
        <p:spPr>
          <a:xfrm>
            <a:off x="1063625" y="3973512"/>
            <a:ext cx="2746375" cy="1103312"/>
          </a:xfrm>
          <a:prstGeom prst="rect">
            <a:avLst/>
          </a:prstGeom>
          <a:noFill/>
          <a:ln>
            <a:noFill/>
          </a:ln>
        </p:spPr>
      </p:pic>
      <p:pic>
        <p:nvPicPr>
          <p:cNvPr id="284" name="Google Shape;284;p32"/>
          <p:cNvPicPr preferRelativeResize="0"/>
          <p:nvPr/>
        </p:nvPicPr>
        <p:blipFill rotWithShape="1">
          <a:blip r:embed="rId9">
            <a:alphaModFix/>
          </a:blip>
          <a:srcRect/>
          <a:stretch/>
        </p:blipFill>
        <p:spPr>
          <a:xfrm>
            <a:off x="1025525" y="5362575"/>
            <a:ext cx="2740025" cy="428625"/>
          </a:xfrm>
          <a:prstGeom prst="rect">
            <a:avLst/>
          </a:prstGeom>
          <a:noFill/>
          <a:ln>
            <a:noFill/>
          </a:ln>
        </p:spPr>
      </p:pic>
      <p:pic>
        <p:nvPicPr>
          <p:cNvPr id="285" name="Google Shape;285;p32"/>
          <p:cNvPicPr preferRelativeResize="0"/>
          <p:nvPr/>
        </p:nvPicPr>
        <p:blipFill rotWithShape="1">
          <a:blip r:embed="rId10">
            <a:alphaModFix/>
          </a:blip>
          <a:srcRect/>
          <a:stretch/>
        </p:blipFill>
        <p:spPr>
          <a:xfrm>
            <a:off x="3938587" y="3152775"/>
            <a:ext cx="3444875" cy="428625"/>
          </a:xfrm>
          <a:prstGeom prst="rect">
            <a:avLst/>
          </a:prstGeom>
          <a:noFill/>
          <a:ln>
            <a:noFill/>
          </a:ln>
        </p:spPr>
      </p:pic>
      <p:pic>
        <p:nvPicPr>
          <p:cNvPr id="286" name="Google Shape;286;p32"/>
          <p:cNvPicPr preferRelativeResize="0"/>
          <p:nvPr/>
        </p:nvPicPr>
        <p:blipFill rotWithShape="1">
          <a:blip r:embed="rId11">
            <a:alphaModFix/>
          </a:blip>
          <a:srcRect/>
          <a:stretch/>
        </p:blipFill>
        <p:spPr>
          <a:xfrm>
            <a:off x="3962400" y="5362575"/>
            <a:ext cx="3438525" cy="428625"/>
          </a:xfrm>
          <a:prstGeom prst="rect">
            <a:avLst/>
          </a:prstGeom>
          <a:noFill/>
          <a:ln>
            <a:noFill/>
          </a:ln>
        </p:spPr>
      </p:pic>
      <p:grpSp>
        <p:nvGrpSpPr>
          <p:cNvPr id="287" name="Google Shape;287;p32"/>
          <p:cNvGrpSpPr/>
          <p:nvPr/>
        </p:nvGrpSpPr>
        <p:grpSpPr>
          <a:xfrm>
            <a:off x="5292725" y="3581400"/>
            <a:ext cx="2108200" cy="1781175"/>
            <a:chOff x="5292405" y="3124200"/>
            <a:chExt cx="2107919" cy="1371600"/>
          </a:xfrm>
        </p:grpSpPr>
        <p:pic>
          <p:nvPicPr>
            <p:cNvPr id="288" name="Google Shape;288;p32"/>
            <p:cNvPicPr preferRelativeResize="0"/>
            <p:nvPr/>
          </p:nvPicPr>
          <p:blipFill rotWithShape="1">
            <a:blip r:embed="rId12">
              <a:alphaModFix/>
            </a:blip>
            <a:srcRect/>
            <a:stretch/>
          </p:blipFill>
          <p:spPr>
            <a:xfrm>
              <a:off x="5292405" y="3124200"/>
              <a:ext cx="2107919" cy="1371600"/>
            </a:xfrm>
            <a:prstGeom prst="rect">
              <a:avLst/>
            </a:prstGeom>
            <a:noFill/>
            <a:ln>
              <a:noFill/>
            </a:ln>
          </p:spPr>
        </p:pic>
        <p:pic>
          <p:nvPicPr>
            <p:cNvPr id="289" name="Google Shape;289;p32"/>
            <p:cNvPicPr preferRelativeResize="0"/>
            <p:nvPr/>
          </p:nvPicPr>
          <p:blipFill rotWithShape="1">
            <a:blip r:embed="rId13">
              <a:alphaModFix/>
            </a:blip>
            <a:srcRect/>
            <a:stretch/>
          </p:blipFill>
          <p:spPr>
            <a:xfrm>
              <a:off x="6147300" y="3631650"/>
              <a:ext cx="634500" cy="330750"/>
            </a:xfrm>
            <a:prstGeom prst="rect">
              <a:avLst/>
            </a:prstGeom>
            <a:noFill/>
            <a:ln>
              <a:noFill/>
            </a:ln>
          </p:spPr>
        </p:pic>
      </p:grpSp>
      <p:pic>
        <p:nvPicPr>
          <p:cNvPr id="290" name="Google Shape;290;p32"/>
          <p:cNvPicPr preferRelativeResize="0"/>
          <p:nvPr/>
        </p:nvPicPr>
        <p:blipFill rotWithShape="1">
          <a:blip r:embed="rId14">
            <a:alphaModFix/>
          </a:blip>
          <a:srcRect/>
          <a:stretch/>
        </p:blipFill>
        <p:spPr>
          <a:xfrm>
            <a:off x="344487" y="2057400"/>
            <a:ext cx="531812" cy="279400"/>
          </a:xfrm>
          <a:prstGeom prst="rect">
            <a:avLst/>
          </a:prstGeom>
          <a:noFill/>
          <a:ln>
            <a:noFill/>
          </a:ln>
        </p:spPr>
      </p:pic>
      <p:pic>
        <p:nvPicPr>
          <p:cNvPr id="291" name="Google Shape;291;p32"/>
          <p:cNvPicPr preferRelativeResize="0"/>
          <p:nvPr/>
        </p:nvPicPr>
        <p:blipFill rotWithShape="1">
          <a:blip r:embed="rId15">
            <a:alphaModFix/>
          </a:blip>
          <a:srcRect/>
          <a:stretch/>
        </p:blipFill>
        <p:spPr>
          <a:xfrm>
            <a:off x="4025900" y="2819400"/>
            <a:ext cx="492125" cy="279400"/>
          </a:xfrm>
          <a:prstGeom prst="rect">
            <a:avLst/>
          </a:prstGeom>
          <a:noFill/>
          <a:ln>
            <a:noFill/>
          </a:ln>
        </p:spPr>
      </p:pic>
      <p:pic>
        <p:nvPicPr>
          <p:cNvPr id="292" name="Google Shape;292;p32"/>
          <p:cNvPicPr preferRelativeResize="0"/>
          <p:nvPr/>
        </p:nvPicPr>
        <p:blipFill rotWithShape="1">
          <a:blip r:embed="rId14">
            <a:alphaModFix/>
          </a:blip>
          <a:srcRect/>
          <a:stretch/>
        </p:blipFill>
        <p:spPr>
          <a:xfrm>
            <a:off x="344487" y="3632200"/>
            <a:ext cx="531812" cy="279400"/>
          </a:xfrm>
          <a:prstGeom prst="rect">
            <a:avLst/>
          </a:prstGeom>
          <a:noFill/>
          <a:ln>
            <a:noFill/>
          </a:ln>
        </p:spPr>
      </p:pic>
      <p:pic>
        <p:nvPicPr>
          <p:cNvPr id="293" name="Google Shape;293;p32"/>
          <p:cNvPicPr preferRelativeResize="0"/>
          <p:nvPr/>
        </p:nvPicPr>
        <p:blipFill rotWithShape="1">
          <a:blip r:embed="rId15">
            <a:alphaModFix/>
          </a:blip>
          <a:srcRect/>
          <a:stretch/>
        </p:blipFill>
        <p:spPr>
          <a:xfrm>
            <a:off x="3983037" y="5083175"/>
            <a:ext cx="492125" cy="279400"/>
          </a:xfrm>
          <a:prstGeom prst="rect">
            <a:avLst/>
          </a:prstGeom>
          <a:noFill/>
          <a:ln>
            <a:noFill/>
          </a:ln>
        </p:spPr>
      </p:pic>
      <p:sp>
        <p:nvSpPr>
          <p:cNvPr id="2" name="TextBox 1"/>
          <p:cNvSpPr txBox="1"/>
          <p:nvPr/>
        </p:nvSpPr>
        <p:spPr>
          <a:xfrm>
            <a:off x="1334276" y="2057400"/>
            <a:ext cx="2223686" cy="307777"/>
          </a:xfrm>
          <a:prstGeom prst="rect">
            <a:avLst/>
          </a:prstGeom>
          <a:noFill/>
        </p:spPr>
        <p:txBody>
          <a:bodyPr wrap="none" rtlCol="0">
            <a:spAutoFit/>
          </a:bodyPr>
          <a:lstStyle/>
          <a:p>
            <a:r>
              <a:rPr lang="en-US" dirty="0" smtClean="0"/>
              <a:t>Distributed Interface state</a:t>
            </a:r>
            <a:endParaRPr lang="en-IN" dirty="0"/>
          </a:p>
        </p:txBody>
      </p:sp>
      <p:sp>
        <p:nvSpPr>
          <p:cNvPr id="3" name="TextBox 2"/>
          <p:cNvSpPr txBox="1"/>
          <p:nvPr/>
        </p:nvSpPr>
        <p:spPr>
          <a:xfrm>
            <a:off x="3962400" y="2057400"/>
            <a:ext cx="1378904" cy="523220"/>
          </a:xfrm>
          <a:prstGeom prst="rect">
            <a:avLst/>
          </a:prstGeom>
          <a:noFill/>
        </p:spPr>
        <p:txBody>
          <a:bodyPr wrap="none" rtlCol="0">
            <a:spAutoFit/>
          </a:bodyPr>
          <a:lstStyle/>
          <a:p>
            <a:r>
              <a:rPr lang="en-US" dirty="0" smtClean="0"/>
              <a:t>Small Interface</a:t>
            </a:r>
          </a:p>
          <a:p>
            <a:r>
              <a:rPr lang="en-US" dirty="0" smtClean="0"/>
              <a:t>state</a:t>
            </a:r>
            <a:endParaRPr lang="en-IN" dirty="0"/>
          </a:p>
        </p:txBody>
      </p:sp>
      <p:sp>
        <p:nvSpPr>
          <p:cNvPr id="4" name="TextBox 3"/>
          <p:cNvSpPr txBox="1"/>
          <p:nvPr/>
        </p:nvSpPr>
        <p:spPr>
          <a:xfrm>
            <a:off x="5657119" y="2919094"/>
            <a:ext cx="1249060" cy="307777"/>
          </a:xfrm>
          <a:prstGeom prst="rect">
            <a:avLst/>
          </a:prstGeom>
          <a:noFill/>
        </p:spPr>
        <p:txBody>
          <a:bodyPr wrap="none" rtlCol="0">
            <a:spAutoFit/>
          </a:bodyPr>
          <a:lstStyle/>
          <a:p>
            <a:r>
              <a:rPr lang="en-US" dirty="0" smtClean="0"/>
              <a:t>Clear to send</a:t>
            </a:r>
            <a:endParaRPr lang="en-IN" dirty="0"/>
          </a:p>
        </p:txBody>
      </p:sp>
      <p:sp>
        <p:nvSpPr>
          <p:cNvPr id="5" name="TextBox 4"/>
          <p:cNvSpPr txBox="1"/>
          <p:nvPr/>
        </p:nvSpPr>
        <p:spPr>
          <a:xfrm>
            <a:off x="7383462" y="4961265"/>
            <a:ext cx="1648208" cy="523220"/>
          </a:xfrm>
          <a:prstGeom prst="rect">
            <a:avLst/>
          </a:prstGeom>
          <a:noFill/>
        </p:spPr>
        <p:txBody>
          <a:bodyPr wrap="none" rtlCol="0">
            <a:spAutoFit/>
          </a:bodyPr>
          <a:lstStyle/>
          <a:p>
            <a:r>
              <a:rPr lang="en-US" dirty="0" smtClean="0"/>
              <a:t>Network allocation</a:t>
            </a:r>
          </a:p>
          <a:p>
            <a:r>
              <a:rPr lang="en-US" dirty="0" smtClean="0"/>
              <a:t>vector</a:t>
            </a:r>
            <a:endParaRPr lang="en-IN" dirty="0"/>
          </a:p>
        </p:txBody>
      </p:sp>
      <p:sp>
        <p:nvSpPr>
          <p:cNvPr id="6" name="TextBox 5"/>
          <p:cNvSpPr txBox="1"/>
          <p:nvPr/>
        </p:nvSpPr>
        <p:spPr>
          <a:xfrm>
            <a:off x="7444376" y="2170845"/>
            <a:ext cx="1587294" cy="738664"/>
          </a:xfrm>
          <a:prstGeom prst="rect">
            <a:avLst/>
          </a:prstGeom>
          <a:noFill/>
        </p:spPr>
        <p:txBody>
          <a:bodyPr wrap="none" rtlCol="0">
            <a:spAutoFit/>
          </a:bodyPr>
          <a:lstStyle/>
          <a:p>
            <a:r>
              <a:rPr lang="en-US" dirty="0" smtClean="0"/>
              <a:t>It also take how </a:t>
            </a:r>
          </a:p>
          <a:p>
            <a:r>
              <a:rPr lang="en-US" dirty="0" smtClean="0"/>
              <a:t>Much time it take </a:t>
            </a:r>
          </a:p>
          <a:p>
            <a:r>
              <a:rPr lang="en-US" dirty="0" smtClean="0"/>
              <a:t>To send data</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2"/>
                                        </p:tgtEl>
                                        <p:attrNameLst>
                                          <p:attrName>style.visibility</p:attrName>
                                        </p:attrNameLst>
                                      </p:cBhvr>
                                      <p:to>
                                        <p:strVal val="visible"/>
                                      </p:to>
                                    </p:set>
                                    <p:animEffect transition="in" filter="fade">
                                      <p:cBhvr>
                                        <p:cTn id="12" dur="500"/>
                                        <p:tgtEl>
                                          <p:spTgt spid="282"/>
                                        </p:tgtEl>
                                      </p:cBhvr>
                                    </p:animEffect>
                                  </p:childTnLst>
                                </p:cTn>
                              </p:par>
                              <p:par>
                                <p:cTn id="13" presetID="10" presetClass="entr" presetSubtype="0" fill="hold" nodeType="withEffect">
                                  <p:stCondLst>
                                    <p:cond delay="0"/>
                                  </p:stCondLst>
                                  <p:childTnLst>
                                    <p:set>
                                      <p:cBhvr>
                                        <p:cTn id="14" dur="1" fill="hold">
                                          <p:stCondLst>
                                            <p:cond delay="0"/>
                                          </p:stCondLst>
                                        </p:cTn>
                                        <p:tgtEl>
                                          <p:spTgt spid="285"/>
                                        </p:tgtEl>
                                        <p:attrNameLst>
                                          <p:attrName>style.visibility</p:attrName>
                                        </p:attrNameLst>
                                      </p:cBhvr>
                                      <p:to>
                                        <p:strVal val="visible"/>
                                      </p:to>
                                    </p:set>
                                    <p:animEffect transition="in" filter="fade">
                                      <p:cBhvr>
                                        <p:cTn id="15" dur="500"/>
                                        <p:tgtEl>
                                          <p:spTgt spid="28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3"/>
                                        </p:tgtEl>
                                        <p:attrNameLst>
                                          <p:attrName>style.visibility</p:attrName>
                                        </p:attrNameLst>
                                      </p:cBhvr>
                                      <p:to>
                                        <p:strVal val="visible"/>
                                      </p:to>
                                    </p:set>
                                    <p:animEffect transition="in" filter="fade">
                                      <p:cBhvr>
                                        <p:cTn id="20" dur="500"/>
                                        <p:tgtEl>
                                          <p:spTgt spid="28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ntr" presetSubtype="0" fill="hold" nodeType="withEffect">
                                  <p:stCondLst>
                                    <p:cond delay="0"/>
                                  </p:stCondLst>
                                  <p:childTnLst>
                                    <p:set>
                                      <p:cBhvr>
                                        <p:cTn id="27" dur="1" fill="hold">
                                          <p:stCondLst>
                                            <p:cond delay="0"/>
                                          </p:stCondLst>
                                        </p:cTn>
                                        <p:tgtEl>
                                          <p:spTgt spid="286"/>
                                        </p:tgtEl>
                                        <p:attrNameLst>
                                          <p:attrName>style.visibility</p:attrName>
                                        </p:attrNameLst>
                                      </p:cBhvr>
                                      <p:to>
                                        <p:strVal val="visible"/>
                                      </p:to>
                                    </p:set>
                                    <p:animEffect transition="in" filter="fade">
                                      <p:cBhvr>
                                        <p:cTn id="28" dur="500"/>
                                        <p:tgtEl>
                                          <p:spTgt spid="28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8"/>
        <p:cNvGrpSpPr/>
        <p:nvPr/>
      </p:nvGrpSpPr>
      <p:grpSpPr>
        <a:xfrm>
          <a:off x="0" y="0"/>
          <a:ext cx="0" cy="0"/>
          <a:chOff x="0" y="0"/>
          <a:chExt cx="0" cy="0"/>
        </a:xfrm>
      </p:grpSpPr>
      <p:sp>
        <p:nvSpPr>
          <p:cNvPr id="299" name="Google Shape;299;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18</a:t>
            </a:fld>
            <a:endParaRPr/>
          </a:p>
        </p:txBody>
      </p:sp>
      <p:sp>
        <p:nvSpPr>
          <p:cNvPr id="300" name="Google Shape;300;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15.8:  </a:t>
            </a:r>
            <a:r>
              <a:rPr lang="en-US" sz="2000" b="1" i="1" u="none">
                <a:solidFill>
                  <a:schemeClr val="dk1"/>
                </a:solidFill>
                <a:latin typeface="Times"/>
                <a:ea typeface="Times"/>
                <a:cs typeface="Times"/>
                <a:sym typeface="Times"/>
              </a:rPr>
              <a:t>Example of repetition interval</a:t>
            </a:r>
            <a:endParaRPr/>
          </a:p>
        </p:txBody>
      </p:sp>
      <p:pic>
        <p:nvPicPr>
          <p:cNvPr id="301" name="Google Shape;301;p33"/>
          <p:cNvPicPr preferRelativeResize="0"/>
          <p:nvPr/>
        </p:nvPicPr>
        <p:blipFill rotWithShape="1">
          <a:blip r:embed="rId3">
            <a:alphaModFix/>
          </a:blip>
          <a:srcRect/>
          <a:stretch/>
        </p:blipFill>
        <p:spPr>
          <a:xfrm>
            <a:off x="325437" y="1208087"/>
            <a:ext cx="8513762" cy="4192587"/>
          </a:xfrm>
          <a:prstGeom prst="rect">
            <a:avLst/>
          </a:prstGeom>
          <a:noFill/>
          <a:ln>
            <a:noFill/>
          </a:ln>
        </p:spPr>
      </p:pic>
      <p:sp>
        <p:nvSpPr>
          <p:cNvPr id="2" name="TextBox 1"/>
          <p:cNvSpPr txBox="1"/>
          <p:nvPr/>
        </p:nvSpPr>
        <p:spPr>
          <a:xfrm>
            <a:off x="1653168" y="1827116"/>
            <a:ext cx="503664" cy="307777"/>
          </a:xfrm>
          <a:prstGeom prst="rect">
            <a:avLst/>
          </a:prstGeom>
          <a:noFill/>
        </p:spPr>
        <p:txBody>
          <a:bodyPr wrap="none" rtlCol="0">
            <a:spAutoFit/>
          </a:bodyPr>
          <a:lstStyle/>
          <a:p>
            <a:r>
              <a:rPr lang="en-US" dirty="0" smtClean="0"/>
              <a:t>wait</a:t>
            </a:r>
            <a:endParaRPr lang="en-IN" dirty="0"/>
          </a:p>
        </p:txBody>
      </p:sp>
      <p:sp>
        <p:nvSpPr>
          <p:cNvPr id="3" name="TextBox 2"/>
          <p:cNvSpPr txBox="1"/>
          <p:nvPr/>
        </p:nvSpPr>
        <p:spPr>
          <a:xfrm>
            <a:off x="2316298" y="1827115"/>
            <a:ext cx="503664" cy="307777"/>
          </a:xfrm>
          <a:prstGeom prst="rect">
            <a:avLst/>
          </a:prstGeom>
          <a:noFill/>
        </p:spPr>
        <p:txBody>
          <a:bodyPr wrap="none" rtlCol="0">
            <a:spAutoFit/>
          </a:bodyPr>
          <a:lstStyle/>
          <a:p>
            <a:r>
              <a:rPr lang="en-US" dirty="0" smtClean="0"/>
              <a:t>wait</a:t>
            </a:r>
            <a:endParaRPr lang="en-IN" dirty="0"/>
          </a:p>
        </p:txBody>
      </p:sp>
      <p:sp>
        <p:nvSpPr>
          <p:cNvPr id="4" name="TextBox 3"/>
          <p:cNvSpPr txBox="1"/>
          <p:nvPr/>
        </p:nvSpPr>
        <p:spPr>
          <a:xfrm>
            <a:off x="2819962" y="1858513"/>
            <a:ext cx="1428596" cy="523220"/>
          </a:xfrm>
          <a:prstGeom prst="rect">
            <a:avLst/>
          </a:prstGeom>
          <a:noFill/>
        </p:spPr>
        <p:txBody>
          <a:bodyPr wrap="none" rtlCol="0">
            <a:spAutoFit/>
          </a:bodyPr>
          <a:lstStyle/>
          <a:p>
            <a:r>
              <a:rPr lang="en-US" dirty="0" smtClean="0"/>
              <a:t>Poll for anyone </a:t>
            </a:r>
          </a:p>
          <a:p>
            <a:r>
              <a:rPr lang="en-US" dirty="0" smtClean="0"/>
              <a:t>want to send</a:t>
            </a:r>
            <a:endParaRPr lang="en-IN" dirty="0"/>
          </a:p>
        </p:txBody>
      </p:sp>
      <p:sp>
        <p:nvSpPr>
          <p:cNvPr id="5" name="TextBox 4"/>
          <p:cNvSpPr txBox="1"/>
          <p:nvPr/>
        </p:nvSpPr>
        <p:spPr>
          <a:xfrm>
            <a:off x="4091077" y="2878270"/>
            <a:ext cx="1747594" cy="523220"/>
          </a:xfrm>
          <a:prstGeom prst="rect">
            <a:avLst/>
          </a:prstGeom>
          <a:noFill/>
        </p:spPr>
        <p:txBody>
          <a:bodyPr wrap="none" rtlCol="0">
            <a:spAutoFit/>
          </a:bodyPr>
          <a:lstStyle/>
          <a:p>
            <a:r>
              <a:rPr lang="en-US" dirty="0" smtClean="0"/>
              <a:t>It send </a:t>
            </a:r>
            <a:r>
              <a:rPr lang="en-US" dirty="0" err="1" smtClean="0"/>
              <a:t>Ack</a:t>
            </a:r>
            <a:r>
              <a:rPr lang="en-US" dirty="0" smtClean="0"/>
              <a:t> to poll I </a:t>
            </a:r>
          </a:p>
          <a:p>
            <a:r>
              <a:rPr lang="en-US" dirty="0" smtClean="0"/>
              <a:t>am done</a:t>
            </a:r>
            <a:endParaRPr lang="en-IN" dirty="0"/>
          </a:p>
        </p:txBody>
      </p:sp>
      <p:sp>
        <p:nvSpPr>
          <p:cNvPr id="6" name="TextBox 5"/>
          <p:cNvSpPr txBox="1"/>
          <p:nvPr/>
        </p:nvSpPr>
        <p:spPr>
          <a:xfrm>
            <a:off x="1905000" y="2753920"/>
            <a:ext cx="950901" cy="523220"/>
          </a:xfrm>
          <a:prstGeom prst="rect">
            <a:avLst/>
          </a:prstGeom>
          <a:noFill/>
        </p:spPr>
        <p:txBody>
          <a:bodyPr wrap="none" rtlCol="0">
            <a:spAutoFit/>
          </a:bodyPr>
          <a:lstStyle/>
          <a:p>
            <a:r>
              <a:rPr lang="en-US" dirty="0" smtClean="0"/>
              <a:t>Send the </a:t>
            </a:r>
          </a:p>
          <a:p>
            <a:r>
              <a:rPr lang="en-US" dirty="0" smtClean="0"/>
              <a:t>data</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2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07" name="Google Shape;307;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19</a:t>
            </a:fld>
            <a:endParaRPr/>
          </a:p>
        </p:txBody>
      </p:sp>
      <p:sp>
        <p:nvSpPr>
          <p:cNvPr id="308" name="Google Shape;308;p3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15.9:  </a:t>
            </a:r>
            <a:r>
              <a:rPr lang="en-US" sz="2000" b="1" i="1" u="none">
                <a:solidFill>
                  <a:schemeClr val="dk1"/>
                </a:solidFill>
                <a:latin typeface="Times"/>
                <a:ea typeface="Times"/>
                <a:cs typeface="Times"/>
                <a:sym typeface="Times"/>
              </a:rPr>
              <a:t>Frame format</a:t>
            </a:r>
            <a:endParaRPr/>
          </a:p>
        </p:txBody>
      </p:sp>
      <p:pic>
        <p:nvPicPr>
          <p:cNvPr id="309" name="Google Shape;309;p34"/>
          <p:cNvPicPr preferRelativeResize="0"/>
          <p:nvPr/>
        </p:nvPicPr>
        <p:blipFill rotWithShape="1">
          <a:blip r:embed="rId3">
            <a:alphaModFix/>
          </a:blip>
          <a:srcRect/>
          <a:stretch/>
        </p:blipFill>
        <p:spPr>
          <a:xfrm>
            <a:off x="609600" y="1524000"/>
            <a:ext cx="8270875" cy="706437"/>
          </a:xfrm>
          <a:prstGeom prst="rect">
            <a:avLst/>
          </a:prstGeom>
          <a:noFill/>
          <a:ln>
            <a:noFill/>
          </a:ln>
        </p:spPr>
      </p:pic>
      <p:pic>
        <p:nvPicPr>
          <p:cNvPr id="310" name="Google Shape;310;p34"/>
          <p:cNvPicPr preferRelativeResize="0"/>
          <p:nvPr/>
        </p:nvPicPr>
        <p:blipFill rotWithShape="1">
          <a:blip r:embed="rId4">
            <a:alphaModFix/>
          </a:blip>
          <a:srcRect/>
          <a:stretch/>
        </p:blipFill>
        <p:spPr>
          <a:xfrm>
            <a:off x="609600" y="2286000"/>
            <a:ext cx="7088187" cy="955675"/>
          </a:xfrm>
          <a:prstGeom prst="rect">
            <a:avLst/>
          </a:prstGeom>
          <a:noFill/>
          <a:ln>
            <a:noFill/>
          </a:ln>
        </p:spPr>
      </p:pic>
      <p:pic>
        <p:nvPicPr>
          <p:cNvPr id="311" name="Google Shape;311;p34"/>
          <p:cNvPicPr preferRelativeResize="0"/>
          <p:nvPr/>
        </p:nvPicPr>
        <p:blipFill rotWithShape="1">
          <a:blip r:embed="rId5">
            <a:alphaModFix/>
          </a:blip>
          <a:srcRect/>
          <a:stretch/>
        </p:blipFill>
        <p:spPr>
          <a:xfrm>
            <a:off x="644525" y="3352800"/>
            <a:ext cx="7127875" cy="822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0"/>
                                        </p:tgtEl>
                                        <p:attrNameLst>
                                          <p:attrName>style.visibility</p:attrName>
                                        </p:attrNameLst>
                                      </p:cBhvr>
                                      <p:to>
                                        <p:strVal val="visible"/>
                                      </p:to>
                                    </p:set>
                                    <p:animEffect transition="in" filter="fade">
                                      <p:cBhvr>
                                        <p:cTn id="11" dur="1500"/>
                                        <p:tgtEl>
                                          <p:spTgt spid="3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1"/>
                                        </p:tgtEl>
                                        <p:attrNameLst>
                                          <p:attrName>style.visibility</p:attrName>
                                        </p:attrNameLst>
                                      </p:cBhvr>
                                      <p:to>
                                        <p:strVal val="visible"/>
                                      </p:to>
                                    </p:set>
                                    <p:animEffect transition="in" filter="fade">
                                      <p:cBhvr>
                                        <p:cTn id="16" dur="2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Chapter6:  Outline</a:t>
            </a:r>
            <a:endParaRPr/>
          </a:p>
        </p:txBody>
      </p:sp>
      <p:sp>
        <p:nvSpPr>
          <p:cNvPr id="103" name="Google Shape;103;p17"/>
          <p:cNvSpPr txBox="1"/>
          <p:nvPr/>
        </p:nvSpPr>
        <p:spPr>
          <a:xfrm>
            <a:off x="152400" y="1981200"/>
            <a:ext cx="8458200" cy="9906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15.1   </a:t>
            </a:r>
            <a:r>
              <a:rPr lang="en-US" sz="3200" b="1" i="1" u="none">
                <a:solidFill>
                  <a:srgbClr val="0000CC"/>
                </a:solidFill>
                <a:latin typeface="Times New Roman"/>
                <a:ea typeface="Times New Roman"/>
                <a:cs typeface="Times New Roman"/>
                <a:sym typeface="Times New Roman"/>
              </a:rPr>
              <a:t>INTRODUCTION</a:t>
            </a:r>
            <a:endParaRPr/>
          </a:p>
        </p:txBody>
      </p:sp>
      <p:sp>
        <p:nvSpPr>
          <p:cNvPr id="104" name="Google Shape;104;p17"/>
          <p:cNvSpPr txBox="1"/>
          <p:nvPr/>
        </p:nvSpPr>
        <p:spPr>
          <a:xfrm>
            <a:off x="152400" y="3352800"/>
            <a:ext cx="8458200" cy="9906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15.2   </a:t>
            </a:r>
            <a:r>
              <a:rPr lang="en-US" sz="3200" b="1" i="1" u="none">
                <a:solidFill>
                  <a:srgbClr val="0000CC"/>
                </a:solidFill>
                <a:latin typeface="Times New Roman"/>
                <a:ea typeface="Times New Roman"/>
                <a:cs typeface="Times New Roman"/>
                <a:sym typeface="Times New Roman"/>
              </a:rPr>
              <a:t>IEEE 802.11 PROJECT</a:t>
            </a:r>
            <a:endParaRPr/>
          </a:p>
        </p:txBody>
      </p:sp>
      <p:sp>
        <p:nvSpPr>
          <p:cNvPr id="105" name="Google Shape;105;p17"/>
          <p:cNvSpPr txBox="1"/>
          <p:nvPr/>
        </p:nvSpPr>
        <p:spPr>
          <a:xfrm>
            <a:off x="152400" y="4724400"/>
            <a:ext cx="8458200" cy="9906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15.3   </a:t>
            </a:r>
            <a:r>
              <a:rPr lang="en-US" sz="3200" b="1" i="1" u="none">
                <a:solidFill>
                  <a:srgbClr val="0000CC"/>
                </a:solidFill>
                <a:latin typeface="Times New Roman"/>
                <a:ea typeface="Times New Roman"/>
                <a:cs typeface="Times New Roman"/>
                <a:sym typeface="Times New Roman"/>
              </a:rPr>
              <a:t>BLUETOOTH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0" end="0"/>
                                            </p:txEl>
                                          </p:spTgt>
                                        </p:tgtEl>
                                        <p:attrNameLst>
                                          <p:attrName>style.visibility</p:attrName>
                                        </p:attrNameLst>
                                      </p:cBhvr>
                                      <p:to>
                                        <p:strVal val="visible"/>
                                      </p:to>
                                    </p:set>
                                    <p:animEffect transition="in" filter="fade">
                                      <p:cBhvr>
                                        <p:cTn id="17"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35"/>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15.1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Subfields in FC field</a:t>
            </a:r>
            <a:endParaRPr/>
          </a:p>
        </p:txBody>
      </p:sp>
      <p:pic>
        <p:nvPicPr>
          <p:cNvPr id="318" name="Google Shape;318;p35"/>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319" name="Google Shape;319;p35"/>
          <p:cNvGrpSpPr/>
          <p:nvPr/>
        </p:nvGrpSpPr>
        <p:grpSpPr>
          <a:xfrm>
            <a:off x="381000" y="1524000"/>
            <a:ext cx="8048625" cy="3840162"/>
            <a:chOff x="381000" y="1524000"/>
            <a:chExt cx="8048426" cy="3840480"/>
          </a:xfrm>
        </p:grpSpPr>
        <p:pic>
          <p:nvPicPr>
            <p:cNvPr id="320" name="Google Shape;320;p35"/>
            <p:cNvPicPr preferRelativeResize="0"/>
            <p:nvPr/>
          </p:nvPicPr>
          <p:blipFill rotWithShape="1">
            <a:blip r:embed="rId4">
              <a:alphaModFix/>
            </a:blip>
            <a:srcRect/>
            <a:stretch/>
          </p:blipFill>
          <p:spPr>
            <a:xfrm>
              <a:off x="381000" y="1524000"/>
              <a:ext cx="8048426" cy="3840480"/>
            </a:xfrm>
            <a:prstGeom prst="rect">
              <a:avLst/>
            </a:prstGeom>
            <a:noFill/>
            <a:ln>
              <a:noFill/>
            </a:ln>
          </p:spPr>
        </p:pic>
        <p:sp>
          <p:nvSpPr>
            <p:cNvPr id="321" name="Google Shape;321;p35"/>
            <p:cNvSpPr txBox="1"/>
            <p:nvPr/>
          </p:nvSpPr>
          <p:spPr>
            <a:xfrm>
              <a:off x="381000" y="1524000"/>
              <a:ext cx="7955280" cy="376428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322" name="Google Shape;322;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21</a:t>
            </a:fld>
            <a:endParaRPr/>
          </a:p>
        </p:txBody>
      </p:sp>
      <p:sp>
        <p:nvSpPr>
          <p:cNvPr id="329" name="Google Shape;329;p3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15.10:  </a:t>
            </a:r>
            <a:r>
              <a:rPr lang="en-US" sz="2000" b="1" i="1" u="none">
                <a:solidFill>
                  <a:schemeClr val="dk1"/>
                </a:solidFill>
                <a:latin typeface="Times"/>
                <a:ea typeface="Times"/>
                <a:cs typeface="Times"/>
                <a:sym typeface="Times"/>
              </a:rPr>
              <a:t>Control frames</a:t>
            </a:r>
            <a:endParaRPr/>
          </a:p>
        </p:txBody>
      </p:sp>
      <p:pic>
        <p:nvPicPr>
          <p:cNvPr id="330" name="Google Shape;330;p36"/>
          <p:cNvPicPr preferRelativeResize="0"/>
          <p:nvPr/>
        </p:nvPicPr>
        <p:blipFill rotWithShape="1">
          <a:blip r:embed="rId3">
            <a:alphaModFix/>
          </a:blip>
          <a:srcRect/>
          <a:stretch/>
        </p:blipFill>
        <p:spPr>
          <a:xfrm>
            <a:off x="892175" y="1371600"/>
            <a:ext cx="7413625" cy="1690687"/>
          </a:xfrm>
          <a:prstGeom prst="rect">
            <a:avLst/>
          </a:prstGeom>
          <a:noFill/>
          <a:ln>
            <a:noFill/>
          </a:ln>
        </p:spPr>
      </p:pic>
      <p:pic>
        <p:nvPicPr>
          <p:cNvPr id="331" name="Google Shape;331;p36"/>
          <p:cNvPicPr preferRelativeResize="0"/>
          <p:nvPr/>
        </p:nvPicPr>
        <p:blipFill rotWithShape="1">
          <a:blip r:embed="rId4">
            <a:alphaModFix/>
          </a:blip>
          <a:srcRect/>
          <a:stretch/>
        </p:blipFill>
        <p:spPr>
          <a:xfrm>
            <a:off x="1743075" y="3978275"/>
            <a:ext cx="5711825" cy="1682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20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1"/>
                                        </p:tgtEl>
                                        <p:attrNameLst>
                                          <p:attrName>style.visibility</p:attrName>
                                        </p:attrNameLst>
                                      </p:cBhvr>
                                      <p:to>
                                        <p:strVal val="visible"/>
                                      </p:to>
                                    </p:set>
                                    <p:animEffect transition="in" filter="fade">
                                      <p:cBhvr>
                                        <p:cTn id="12" dur="2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6"/>
        <p:cNvGrpSpPr/>
        <p:nvPr/>
      </p:nvGrpSpPr>
      <p:grpSpPr>
        <a:xfrm>
          <a:off x="0" y="0"/>
          <a:ext cx="0" cy="0"/>
          <a:chOff x="0" y="0"/>
          <a:chExt cx="0" cy="0"/>
        </a:xfrm>
      </p:grpSpPr>
      <p:sp>
        <p:nvSpPr>
          <p:cNvPr id="337" name="Google Shape;337;p37"/>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15.2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Values of subfields in control frames</a:t>
            </a:r>
            <a:endParaRPr/>
          </a:p>
        </p:txBody>
      </p:sp>
      <p:pic>
        <p:nvPicPr>
          <p:cNvPr id="338" name="Google Shape;338;p37"/>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339" name="Google Shape;339;p37"/>
          <p:cNvGrpSpPr/>
          <p:nvPr/>
        </p:nvGrpSpPr>
        <p:grpSpPr>
          <a:xfrm>
            <a:off x="304800" y="2249487"/>
            <a:ext cx="8666162" cy="1936750"/>
            <a:chOff x="304800" y="2250264"/>
            <a:chExt cx="8665914" cy="1936028"/>
          </a:xfrm>
        </p:grpSpPr>
        <p:pic>
          <p:nvPicPr>
            <p:cNvPr id="340" name="Google Shape;340;p37"/>
            <p:cNvPicPr preferRelativeResize="0"/>
            <p:nvPr/>
          </p:nvPicPr>
          <p:blipFill rotWithShape="1">
            <a:blip r:embed="rId4">
              <a:alphaModFix/>
            </a:blip>
            <a:srcRect/>
            <a:stretch/>
          </p:blipFill>
          <p:spPr>
            <a:xfrm>
              <a:off x="304800" y="2250264"/>
              <a:ext cx="8665914" cy="1936028"/>
            </a:xfrm>
            <a:prstGeom prst="rect">
              <a:avLst/>
            </a:prstGeom>
            <a:noFill/>
            <a:ln>
              <a:noFill/>
            </a:ln>
          </p:spPr>
        </p:pic>
        <p:sp>
          <p:nvSpPr>
            <p:cNvPr id="341" name="Google Shape;341;p37"/>
            <p:cNvSpPr txBox="1"/>
            <p:nvPr/>
          </p:nvSpPr>
          <p:spPr>
            <a:xfrm>
              <a:off x="381000" y="2250264"/>
              <a:ext cx="8382000" cy="1788336"/>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342" name="Google Shape;342;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Google Shape;348;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23</a:t>
            </a:fld>
            <a:endParaRPr/>
          </a:p>
        </p:txBody>
      </p:sp>
      <p:sp>
        <p:nvSpPr>
          <p:cNvPr id="349" name="Google Shape;349;p3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0" name="Google Shape;350;p3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1" name="Google Shape;351;p3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2" name="Google Shape;352;p3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3" name="Google Shape;353;p3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4" name="Google Shape;354;p3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5" name="Google Shape;355;p3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56" name="Google Shape;356;p38"/>
          <p:cNvSpPr txBox="1"/>
          <p:nvPr/>
        </p:nvSpPr>
        <p:spPr>
          <a:xfrm>
            <a:off x="1106487" y="0"/>
            <a:ext cx="5988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15.2.3  Addressing Mechanism</a:t>
            </a:r>
            <a:endParaRPr/>
          </a:p>
        </p:txBody>
      </p:sp>
      <p:sp>
        <p:nvSpPr>
          <p:cNvPr id="357" name="Google Shape;357;p38"/>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IEEE 802.11 addressing mechanism specifies four cases, defined by the value of the two flags in the FC field, To DS and From DS. Each flag can be either 0 or 1, resulting in four different situations. The interpretation of the four addresses (address 1 to address 4) in the MAC frame depends on the value of these flags</a:t>
            </a:r>
            <a:r>
              <a:rPr lang="en-US" sz="2800" b="1" i="1" u="none" dirty="0">
                <a:solidFill>
                  <a:schemeClr val="dk1"/>
                </a:solidFill>
                <a:latin typeface="Times New Roman"/>
                <a:ea typeface="Times New Roman"/>
                <a:cs typeface="Times New Roman"/>
                <a:sym typeface="Times New Roman"/>
              </a:rPr>
              <a:t>, as shown in Table 15.3.</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2"/>
        <p:cNvGrpSpPr/>
        <p:nvPr/>
      </p:nvGrpSpPr>
      <p:grpSpPr>
        <a:xfrm>
          <a:off x="0" y="0"/>
          <a:ext cx="0" cy="0"/>
          <a:chOff x="0" y="0"/>
          <a:chExt cx="0" cy="0"/>
        </a:xfrm>
      </p:grpSpPr>
      <p:sp>
        <p:nvSpPr>
          <p:cNvPr id="363" name="Google Shape;363;p39"/>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15.3</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Addresses</a:t>
            </a:r>
            <a:endParaRPr/>
          </a:p>
        </p:txBody>
      </p:sp>
      <p:pic>
        <p:nvPicPr>
          <p:cNvPr id="364" name="Google Shape;364;p39"/>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365" name="Google Shape;365;p39"/>
          <p:cNvGrpSpPr/>
          <p:nvPr/>
        </p:nvGrpSpPr>
        <p:grpSpPr>
          <a:xfrm>
            <a:off x="304800" y="2590800"/>
            <a:ext cx="8280400" cy="1747837"/>
            <a:chOff x="304800" y="2590800"/>
            <a:chExt cx="8280127" cy="1747450"/>
          </a:xfrm>
        </p:grpSpPr>
        <p:pic>
          <p:nvPicPr>
            <p:cNvPr id="366" name="Google Shape;366;p39"/>
            <p:cNvPicPr preferRelativeResize="0"/>
            <p:nvPr/>
          </p:nvPicPr>
          <p:blipFill rotWithShape="1">
            <a:blip r:embed="rId4">
              <a:alphaModFix/>
            </a:blip>
            <a:srcRect/>
            <a:stretch/>
          </p:blipFill>
          <p:spPr>
            <a:xfrm>
              <a:off x="304800" y="2590800"/>
              <a:ext cx="8280127" cy="1747450"/>
            </a:xfrm>
            <a:prstGeom prst="rect">
              <a:avLst/>
            </a:prstGeom>
            <a:noFill/>
            <a:ln>
              <a:noFill/>
            </a:ln>
          </p:spPr>
        </p:pic>
        <p:sp>
          <p:nvSpPr>
            <p:cNvPr id="367" name="Google Shape;367;p39"/>
            <p:cNvSpPr txBox="1"/>
            <p:nvPr/>
          </p:nvSpPr>
          <p:spPr>
            <a:xfrm>
              <a:off x="381000" y="2590800"/>
              <a:ext cx="8077200" cy="174745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368" name="Google Shape;368;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3"/>
        <p:cNvGrpSpPr/>
        <p:nvPr/>
      </p:nvGrpSpPr>
      <p:grpSpPr>
        <a:xfrm>
          <a:off x="0" y="0"/>
          <a:ext cx="0" cy="0"/>
          <a:chOff x="0" y="0"/>
          <a:chExt cx="0" cy="0"/>
        </a:xfrm>
      </p:grpSpPr>
      <p:sp>
        <p:nvSpPr>
          <p:cNvPr id="374" name="Google Shape;374;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25</a:t>
            </a:fld>
            <a:endParaRPr/>
          </a:p>
        </p:txBody>
      </p:sp>
      <p:sp>
        <p:nvSpPr>
          <p:cNvPr id="375" name="Google Shape;375;p4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15.11:  </a:t>
            </a:r>
            <a:r>
              <a:rPr lang="en-US" sz="2000" b="1" i="1" u="none">
                <a:solidFill>
                  <a:schemeClr val="dk1"/>
                </a:solidFill>
                <a:latin typeface="Times"/>
                <a:ea typeface="Times"/>
                <a:cs typeface="Times"/>
                <a:sym typeface="Times"/>
              </a:rPr>
              <a:t>Addressing mechanisms</a:t>
            </a:r>
            <a:endParaRPr/>
          </a:p>
        </p:txBody>
      </p:sp>
      <p:pic>
        <p:nvPicPr>
          <p:cNvPr id="376" name="Google Shape;376;p40"/>
          <p:cNvPicPr preferRelativeResize="0"/>
          <p:nvPr/>
        </p:nvPicPr>
        <p:blipFill rotWithShape="1">
          <a:blip r:embed="rId3">
            <a:alphaModFix/>
          </a:blip>
          <a:srcRect/>
          <a:stretch/>
        </p:blipFill>
        <p:spPr>
          <a:xfrm>
            <a:off x="436562" y="993775"/>
            <a:ext cx="3657600" cy="1211262"/>
          </a:xfrm>
          <a:prstGeom prst="rect">
            <a:avLst/>
          </a:prstGeom>
          <a:noFill/>
          <a:ln>
            <a:noFill/>
          </a:ln>
        </p:spPr>
      </p:pic>
      <p:pic>
        <p:nvPicPr>
          <p:cNvPr id="377" name="Google Shape;377;p40"/>
          <p:cNvPicPr preferRelativeResize="0"/>
          <p:nvPr/>
        </p:nvPicPr>
        <p:blipFill rotWithShape="1">
          <a:blip r:embed="rId4">
            <a:alphaModFix/>
          </a:blip>
          <a:srcRect/>
          <a:stretch/>
        </p:blipFill>
        <p:spPr>
          <a:xfrm>
            <a:off x="4724400" y="1685925"/>
            <a:ext cx="3736975" cy="1654175"/>
          </a:xfrm>
          <a:prstGeom prst="rect">
            <a:avLst/>
          </a:prstGeom>
          <a:noFill/>
          <a:ln>
            <a:noFill/>
          </a:ln>
        </p:spPr>
      </p:pic>
      <p:pic>
        <p:nvPicPr>
          <p:cNvPr id="378" name="Google Shape;378;p40"/>
          <p:cNvPicPr preferRelativeResize="0"/>
          <p:nvPr/>
        </p:nvPicPr>
        <p:blipFill rotWithShape="1">
          <a:blip r:embed="rId5">
            <a:alphaModFix/>
          </a:blip>
          <a:srcRect/>
          <a:stretch/>
        </p:blipFill>
        <p:spPr>
          <a:xfrm>
            <a:off x="436562" y="3448050"/>
            <a:ext cx="3678237" cy="1809750"/>
          </a:xfrm>
          <a:prstGeom prst="rect">
            <a:avLst/>
          </a:prstGeom>
          <a:noFill/>
          <a:ln>
            <a:noFill/>
          </a:ln>
        </p:spPr>
      </p:pic>
      <p:pic>
        <p:nvPicPr>
          <p:cNvPr id="379" name="Google Shape;379;p40"/>
          <p:cNvPicPr preferRelativeResize="0"/>
          <p:nvPr/>
        </p:nvPicPr>
        <p:blipFill rotWithShape="1">
          <a:blip r:embed="rId6">
            <a:alphaModFix/>
          </a:blip>
          <a:srcRect/>
          <a:stretch/>
        </p:blipFill>
        <p:spPr>
          <a:xfrm>
            <a:off x="4829175" y="4438650"/>
            <a:ext cx="3749675" cy="1809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2000"/>
                                        <p:tgtEl>
                                          <p:spTgt spid="3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7"/>
                                        </p:tgtEl>
                                        <p:attrNameLst>
                                          <p:attrName>style.visibility</p:attrName>
                                        </p:attrNameLst>
                                      </p:cBhvr>
                                      <p:to>
                                        <p:strVal val="visible"/>
                                      </p:to>
                                    </p:set>
                                    <p:animEffect transition="in" filter="fade">
                                      <p:cBhvr>
                                        <p:cTn id="12" dur="2000"/>
                                        <p:tgtEl>
                                          <p:spTgt spid="3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
                                        </p:tgtEl>
                                        <p:attrNameLst>
                                          <p:attrName>style.visibility</p:attrName>
                                        </p:attrNameLst>
                                      </p:cBhvr>
                                      <p:to>
                                        <p:strVal val="visible"/>
                                      </p:to>
                                    </p:set>
                                    <p:animEffect transition="in" filter="fade">
                                      <p:cBhvr>
                                        <p:cTn id="17" dur="2000"/>
                                        <p:tgtEl>
                                          <p:spTgt spid="3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20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26</a:t>
            </a:fld>
            <a:endParaRPr/>
          </a:p>
        </p:txBody>
      </p:sp>
      <p:sp>
        <p:nvSpPr>
          <p:cNvPr id="386" name="Google Shape;386;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15.12:  </a:t>
            </a:r>
            <a:r>
              <a:rPr lang="en-US" sz="2000" b="1" i="1" u="none">
                <a:solidFill>
                  <a:schemeClr val="dk1"/>
                </a:solidFill>
                <a:latin typeface="Times"/>
                <a:ea typeface="Times"/>
                <a:cs typeface="Times"/>
                <a:sym typeface="Times"/>
              </a:rPr>
              <a:t>Exposed station problem</a:t>
            </a:r>
            <a:endParaRPr/>
          </a:p>
        </p:txBody>
      </p:sp>
      <p:pic>
        <p:nvPicPr>
          <p:cNvPr id="387" name="Google Shape;387;p41"/>
          <p:cNvPicPr preferRelativeResize="0"/>
          <p:nvPr/>
        </p:nvPicPr>
        <p:blipFill rotWithShape="1">
          <a:blip r:embed="rId3">
            <a:alphaModFix/>
          </a:blip>
          <a:srcRect/>
          <a:stretch/>
        </p:blipFill>
        <p:spPr>
          <a:xfrm>
            <a:off x="457200" y="2057400"/>
            <a:ext cx="8201025" cy="3086100"/>
          </a:xfrm>
          <a:prstGeom prst="rect">
            <a:avLst/>
          </a:prstGeom>
          <a:noFill/>
          <a:ln>
            <a:noFill/>
          </a:ln>
        </p:spPr>
      </p:pic>
      <p:pic>
        <p:nvPicPr>
          <p:cNvPr id="388" name="Google Shape;388;p41"/>
          <p:cNvPicPr preferRelativeResize="0"/>
          <p:nvPr/>
        </p:nvPicPr>
        <p:blipFill rotWithShape="1">
          <a:blip r:embed="rId4">
            <a:alphaModFix/>
          </a:blip>
          <a:srcRect/>
          <a:stretch/>
        </p:blipFill>
        <p:spPr>
          <a:xfrm>
            <a:off x="685800" y="3200400"/>
            <a:ext cx="4856162" cy="360362"/>
          </a:xfrm>
          <a:prstGeom prst="rect">
            <a:avLst/>
          </a:prstGeom>
          <a:noFill/>
          <a:ln>
            <a:noFill/>
          </a:ln>
        </p:spPr>
      </p:pic>
      <p:pic>
        <p:nvPicPr>
          <p:cNvPr id="389" name="Google Shape;389;p41"/>
          <p:cNvPicPr preferRelativeResize="0"/>
          <p:nvPr/>
        </p:nvPicPr>
        <p:blipFill rotWithShape="1">
          <a:blip r:embed="rId5">
            <a:alphaModFix/>
          </a:blip>
          <a:srcRect/>
          <a:stretch/>
        </p:blipFill>
        <p:spPr>
          <a:xfrm>
            <a:off x="685800" y="3581400"/>
            <a:ext cx="2435225" cy="360362"/>
          </a:xfrm>
          <a:prstGeom prst="rect">
            <a:avLst/>
          </a:prstGeom>
          <a:noFill/>
          <a:ln>
            <a:noFill/>
          </a:ln>
        </p:spPr>
      </p:pic>
      <p:pic>
        <p:nvPicPr>
          <p:cNvPr id="390" name="Google Shape;390;p41"/>
          <p:cNvPicPr preferRelativeResize="0"/>
          <p:nvPr/>
        </p:nvPicPr>
        <p:blipFill rotWithShape="1">
          <a:blip r:embed="rId6">
            <a:alphaModFix/>
          </a:blip>
          <a:srcRect/>
          <a:stretch/>
        </p:blipFill>
        <p:spPr>
          <a:xfrm>
            <a:off x="3505200" y="4765675"/>
            <a:ext cx="1657350" cy="679450"/>
          </a:xfrm>
          <a:prstGeom prst="rect">
            <a:avLst/>
          </a:prstGeom>
          <a:noFill/>
          <a:ln>
            <a:noFill/>
          </a:ln>
        </p:spPr>
      </p:pic>
      <p:pic>
        <p:nvPicPr>
          <p:cNvPr id="391" name="Google Shape;391;p41"/>
          <p:cNvPicPr preferRelativeResize="0"/>
          <p:nvPr/>
        </p:nvPicPr>
        <p:blipFill rotWithShape="1">
          <a:blip r:embed="rId7">
            <a:alphaModFix/>
          </a:blip>
          <a:srcRect/>
          <a:stretch/>
        </p:blipFill>
        <p:spPr>
          <a:xfrm>
            <a:off x="5867400" y="3379787"/>
            <a:ext cx="2222500" cy="1117600"/>
          </a:xfrm>
          <a:prstGeom prst="rect">
            <a:avLst/>
          </a:prstGeom>
          <a:noFill/>
          <a:ln>
            <a:noFill/>
          </a:ln>
        </p:spPr>
      </p:pic>
      <p:pic>
        <p:nvPicPr>
          <p:cNvPr id="392" name="Google Shape;392;p41"/>
          <p:cNvPicPr preferRelativeResize="0"/>
          <p:nvPr/>
        </p:nvPicPr>
        <p:blipFill rotWithShape="1">
          <a:blip r:embed="rId8">
            <a:alphaModFix/>
          </a:blip>
          <a:srcRect/>
          <a:stretch/>
        </p:blipFill>
        <p:spPr>
          <a:xfrm>
            <a:off x="693737" y="3938587"/>
            <a:ext cx="4856162" cy="766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8"/>
                                        </p:tgtEl>
                                        <p:attrNameLst>
                                          <p:attrName>style.visibility</p:attrName>
                                        </p:attrNameLst>
                                      </p:cBhvr>
                                      <p:to>
                                        <p:strVal val="visible"/>
                                      </p:to>
                                    </p:set>
                                    <p:animEffect transition="in" filter="fade">
                                      <p:cBhvr>
                                        <p:cTn id="11" dur="2250"/>
                                        <p:tgtEl>
                                          <p:spTgt spid="3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9"/>
                                        </p:tgtEl>
                                        <p:attrNameLst>
                                          <p:attrName>style.visibility</p:attrName>
                                        </p:attrNameLst>
                                      </p:cBhvr>
                                      <p:to>
                                        <p:strVal val="visible"/>
                                      </p:to>
                                    </p:set>
                                    <p:animEffect transition="in" filter="fade">
                                      <p:cBhvr>
                                        <p:cTn id="16" dur="500"/>
                                        <p:tgtEl>
                                          <p:spTgt spid="38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2"/>
                                        </p:tgtEl>
                                        <p:attrNameLst>
                                          <p:attrName>style.visibility</p:attrName>
                                        </p:attrNameLst>
                                      </p:cBhvr>
                                      <p:to>
                                        <p:strVal val="visible"/>
                                      </p:to>
                                    </p:set>
                                    <p:animEffect transition="in" filter="fade">
                                      <p:cBhvr>
                                        <p:cTn id="21" dur="2500"/>
                                        <p:tgtEl>
                                          <p:spTgt spid="39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90"/>
                                        </p:tgtEl>
                                        <p:attrNameLst>
                                          <p:attrName>style.visibility</p:attrName>
                                        </p:attrNameLst>
                                      </p:cBhvr>
                                      <p:to>
                                        <p:strVal val="visible"/>
                                      </p:to>
                                    </p:set>
                                    <p:animEffect transition="in" filter="fade">
                                      <p:cBhvr>
                                        <p:cTn id="26" dur="1822"/>
                                        <p:tgtEl>
                                          <p:spTgt spid="39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1"/>
                                        </p:tgtEl>
                                        <p:attrNameLst>
                                          <p:attrName>style.visibility</p:attrName>
                                        </p:attrNameLst>
                                      </p:cBhvr>
                                      <p:to>
                                        <p:strVal val="visible"/>
                                      </p:to>
                                    </p:set>
                                    <p:animEffect transition="in" filter="fade">
                                      <p:cBhvr>
                                        <p:cTn id="31" dur="1822"/>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7"/>
        <p:cNvGrpSpPr/>
        <p:nvPr/>
      </p:nvGrpSpPr>
      <p:grpSpPr>
        <a:xfrm>
          <a:off x="0" y="0"/>
          <a:ext cx="0" cy="0"/>
          <a:chOff x="0" y="0"/>
          <a:chExt cx="0" cy="0"/>
        </a:xfrm>
      </p:grpSpPr>
      <p:sp>
        <p:nvSpPr>
          <p:cNvPr id="398" name="Google Shape;398;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27</a:t>
            </a:fld>
            <a:endParaRPr/>
          </a:p>
        </p:txBody>
      </p:sp>
      <p:sp>
        <p:nvSpPr>
          <p:cNvPr id="399" name="Google Shape;399;p4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0" name="Google Shape;400;p4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1" name="Google Shape;401;p4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2" name="Google Shape;402;p4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3" name="Google Shape;403;p4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4" name="Google Shape;404;p4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5" name="Google Shape;405;p4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6" name="Google Shape;406;p42"/>
          <p:cNvSpPr txBox="1"/>
          <p:nvPr/>
        </p:nvSpPr>
        <p:spPr>
          <a:xfrm>
            <a:off x="1106487" y="0"/>
            <a:ext cx="4362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15.2.4  Physical Layer</a:t>
            </a:r>
            <a:endParaRPr/>
          </a:p>
        </p:txBody>
      </p:sp>
      <p:sp>
        <p:nvSpPr>
          <p:cNvPr id="407" name="Google Shape;407;p42"/>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We discuss six specifications, as shown in Table 15.4. All implementations, except the infrared, operate in the industrial, scientific, and medical (ISM) band, which defines three unlicensed bands in the three ranges 902–928 MHz, 2.400–4.835 GHz, and 5.725–5.850 GHz.</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2"/>
        <p:cNvGrpSpPr/>
        <p:nvPr/>
      </p:nvGrpSpPr>
      <p:grpSpPr>
        <a:xfrm>
          <a:off x="0" y="0"/>
          <a:ext cx="0" cy="0"/>
          <a:chOff x="0" y="0"/>
          <a:chExt cx="0" cy="0"/>
        </a:xfrm>
      </p:grpSpPr>
      <p:sp>
        <p:nvSpPr>
          <p:cNvPr id="413" name="Google Shape;413;p43"/>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15.4</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Specifications</a:t>
            </a:r>
            <a:endParaRPr/>
          </a:p>
        </p:txBody>
      </p:sp>
      <p:pic>
        <p:nvPicPr>
          <p:cNvPr id="414" name="Google Shape;414;p43"/>
          <p:cNvPicPr preferRelativeResize="0"/>
          <p:nvPr/>
        </p:nvPicPr>
        <p:blipFill rotWithShape="1">
          <a:blip r:embed="rId3">
            <a:alphaModFix/>
          </a:blip>
          <a:srcRect/>
          <a:stretch/>
        </p:blipFill>
        <p:spPr>
          <a:xfrm>
            <a:off x="-6350" y="-12700"/>
            <a:ext cx="712787" cy="566737"/>
          </a:xfrm>
          <a:prstGeom prst="rect">
            <a:avLst/>
          </a:prstGeom>
          <a:noFill/>
          <a:ln>
            <a:noFill/>
          </a:ln>
        </p:spPr>
      </p:pic>
      <p:grpSp>
        <p:nvGrpSpPr>
          <p:cNvPr id="415" name="Google Shape;415;p43"/>
          <p:cNvGrpSpPr/>
          <p:nvPr/>
        </p:nvGrpSpPr>
        <p:grpSpPr>
          <a:xfrm>
            <a:off x="173037" y="2362200"/>
            <a:ext cx="8894762" cy="2692400"/>
            <a:chOff x="35786" y="2362200"/>
            <a:chExt cx="9007498" cy="2692967"/>
          </a:xfrm>
        </p:grpSpPr>
        <p:pic>
          <p:nvPicPr>
            <p:cNvPr id="416" name="Google Shape;416;p43"/>
            <p:cNvPicPr preferRelativeResize="0"/>
            <p:nvPr/>
          </p:nvPicPr>
          <p:blipFill rotWithShape="1">
            <a:blip r:embed="rId4">
              <a:alphaModFix/>
            </a:blip>
            <a:srcRect/>
            <a:stretch/>
          </p:blipFill>
          <p:spPr>
            <a:xfrm>
              <a:off x="35786" y="2362200"/>
              <a:ext cx="9007498" cy="2692967"/>
            </a:xfrm>
            <a:prstGeom prst="rect">
              <a:avLst/>
            </a:prstGeom>
            <a:noFill/>
            <a:ln>
              <a:noFill/>
            </a:ln>
          </p:spPr>
        </p:pic>
        <p:sp>
          <p:nvSpPr>
            <p:cNvPr id="417" name="Google Shape;417;p43"/>
            <p:cNvSpPr txBox="1"/>
            <p:nvPr/>
          </p:nvSpPr>
          <p:spPr>
            <a:xfrm>
              <a:off x="152400" y="2438400"/>
              <a:ext cx="8778240" cy="2560320"/>
            </a:xfrm>
            <a:prstGeom prst="rect">
              <a:avLst/>
            </a:prstGeom>
            <a:noFill/>
            <a:ln w="101600" cap="flat" cmpd="sng">
              <a:solidFill>
                <a:srgbClr val="0000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418" name="Google Shape;418;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3"/>
        <p:cNvGrpSpPr/>
        <p:nvPr/>
      </p:nvGrpSpPr>
      <p:grpSpPr>
        <a:xfrm>
          <a:off x="0" y="0"/>
          <a:ext cx="0" cy="0"/>
          <a:chOff x="0" y="0"/>
          <a:chExt cx="0" cy="0"/>
        </a:xfrm>
      </p:grpSpPr>
      <p:sp>
        <p:nvSpPr>
          <p:cNvPr id="424" name="Google Shape;424;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29</a:t>
            </a:fld>
            <a:endParaRPr/>
          </a:p>
        </p:txBody>
      </p:sp>
      <p:sp>
        <p:nvSpPr>
          <p:cNvPr id="425" name="Google Shape;425;p4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15.13:  </a:t>
            </a:r>
            <a:r>
              <a:rPr lang="en-US" sz="2000" b="1" i="1" u="none">
                <a:solidFill>
                  <a:schemeClr val="dk1"/>
                </a:solidFill>
                <a:latin typeface="Times"/>
                <a:ea typeface="Times"/>
                <a:cs typeface="Times"/>
                <a:sym typeface="Times"/>
              </a:rPr>
              <a:t>Physical layer of IEEE 802.11 FHSS</a:t>
            </a:r>
            <a:endParaRPr/>
          </a:p>
        </p:txBody>
      </p:sp>
      <p:pic>
        <p:nvPicPr>
          <p:cNvPr id="426" name="Google Shape;426;p44"/>
          <p:cNvPicPr preferRelativeResize="0"/>
          <p:nvPr/>
        </p:nvPicPr>
        <p:blipFill rotWithShape="1">
          <a:blip r:embed="rId3">
            <a:alphaModFix/>
          </a:blip>
          <a:srcRect/>
          <a:stretch/>
        </p:blipFill>
        <p:spPr>
          <a:xfrm>
            <a:off x="914400" y="1905000"/>
            <a:ext cx="7078662" cy="336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2" name="Google Shape;112;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 name="Google Shape;118;p18"/>
          <p:cNvSpPr txBox="1"/>
          <p:nvPr/>
        </p:nvSpPr>
        <p:spPr>
          <a:xfrm>
            <a:off x="1066800" y="-76200"/>
            <a:ext cx="4929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15: Objective</a:t>
            </a:r>
            <a:endParaRPr/>
          </a:p>
        </p:txBody>
      </p:sp>
      <p:sp>
        <p:nvSpPr>
          <p:cNvPr id="119" name="Google Shape;119;p18"/>
          <p:cNvSpPr txBox="1"/>
          <p:nvPr/>
        </p:nvSpPr>
        <p:spPr>
          <a:xfrm>
            <a:off x="98425" y="1143000"/>
            <a:ext cx="8686800" cy="1524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first section introduces the general issues behind wireless LANs and compares wired and wireless networks. The section describes the characteristics of the wireless networks and the way access is controlled in these types of networks.</a:t>
            </a:r>
            <a:endParaRPr/>
          </a:p>
        </p:txBody>
      </p:sp>
      <p:sp>
        <p:nvSpPr>
          <p:cNvPr id="120" name="Google Shape;120;p18"/>
          <p:cNvSpPr txBox="1"/>
          <p:nvPr/>
        </p:nvSpPr>
        <p:spPr>
          <a:xfrm>
            <a:off x="250825" y="2705100"/>
            <a:ext cx="8686800" cy="12573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a wireless LAN defined by the IEEE 802.11 Project. This section defines the architecture of this type of LAN and describes the MAC sublayer. </a:t>
            </a:r>
            <a:endParaRPr/>
          </a:p>
        </p:txBody>
      </p:sp>
      <p:sp>
        <p:nvSpPr>
          <p:cNvPr id="121" name="Google Shape;121;p18"/>
          <p:cNvSpPr txBox="1"/>
          <p:nvPr/>
        </p:nvSpPr>
        <p:spPr>
          <a:xfrm>
            <a:off x="250825" y="4114800"/>
            <a:ext cx="8686800" cy="2324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third section discusses the Bluetooth technology as a personal area network (PAN). The section describes the architecture of the network, the addressing mechanism, and the packet format. Different layers used in this protocol are also briefly described and compared with the ones in the other wired and wireless LANs.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 calcmode="lin" valueType="num">
                                      <p:cBhvr additive="base">
                                        <p:cTn id="7" dur="1000"/>
                                        <p:tgtEl>
                                          <p:spTgt spid="119">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19">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0">
                                            <p:txEl>
                                              <p:pRg st="0" end="0"/>
                                            </p:txEl>
                                          </p:spTgt>
                                        </p:tgtEl>
                                        <p:attrNameLst>
                                          <p:attrName>style.visibility</p:attrName>
                                        </p:attrNameLst>
                                      </p:cBhvr>
                                      <p:to>
                                        <p:strVal val="visible"/>
                                      </p:to>
                                    </p:set>
                                    <p:anim calcmode="lin" valueType="num">
                                      <p:cBhvr additive="base">
                                        <p:cTn id="13" dur="1000"/>
                                        <p:tgtEl>
                                          <p:spTgt spid="120">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20">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1">
                                            <p:txEl>
                                              <p:pRg st="0" end="0"/>
                                            </p:txEl>
                                          </p:spTgt>
                                        </p:tgtEl>
                                        <p:attrNameLst>
                                          <p:attrName>style.visibility</p:attrName>
                                        </p:attrNameLst>
                                      </p:cBhvr>
                                      <p:to>
                                        <p:strVal val="visible"/>
                                      </p:to>
                                    </p:set>
                                    <p:anim calcmode="lin" valueType="num">
                                      <p:cBhvr additive="base">
                                        <p:cTn id="19" dur="1000"/>
                                        <p:tgtEl>
                                          <p:spTgt spid="121">
                                            <p:txEl>
                                              <p:pRg st="0" end="0"/>
                                            </p:txEl>
                                          </p:spTgt>
                                        </p:tgtEl>
                                        <p:attrNameLst>
                                          <p:attrName>ppt_w</p:attrName>
                                        </p:attrNameLst>
                                      </p:cBhvr>
                                      <p:tavLst>
                                        <p:tav tm="0">
                                          <p:val>
                                            <p:strVal val="0"/>
                                          </p:val>
                                        </p:tav>
                                        <p:tav tm="100000">
                                          <p:val>
                                            <p:strVal val="#ppt_w"/>
                                          </p:val>
                                        </p:tav>
                                      </p:tavLst>
                                    </p:anim>
                                    <p:anim calcmode="lin" valueType="num">
                                      <p:cBhvr additive="base">
                                        <p:cTn id="20" dur="1000"/>
                                        <p:tgtEl>
                                          <p:spTgt spid="121">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30</a:t>
            </a:fld>
            <a:endParaRPr/>
          </a:p>
        </p:txBody>
      </p:sp>
      <p:sp>
        <p:nvSpPr>
          <p:cNvPr id="433" name="Google Shape;433;p4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15.14:  </a:t>
            </a:r>
            <a:r>
              <a:rPr lang="en-US" sz="2000" b="1" i="1" u="none">
                <a:solidFill>
                  <a:schemeClr val="dk1"/>
                </a:solidFill>
                <a:latin typeface="Times"/>
                <a:ea typeface="Times"/>
                <a:cs typeface="Times"/>
                <a:sym typeface="Times"/>
              </a:rPr>
              <a:t>Physical layer of IEEE 802.11 DSSS</a:t>
            </a:r>
            <a:endParaRPr/>
          </a:p>
        </p:txBody>
      </p:sp>
      <p:pic>
        <p:nvPicPr>
          <p:cNvPr id="434" name="Google Shape;434;p45"/>
          <p:cNvPicPr preferRelativeResize="0"/>
          <p:nvPr/>
        </p:nvPicPr>
        <p:blipFill rotWithShape="1">
          <a:blip r:embed="rId3">
            <a:alphaModFix/>
          </a:blip>
          <a:srcRect/>
          <a:stretch/>
        </p:blipFill>
        <p:spPr>
          <a:xfrm>
            <a:off x="304800" y="2743200"/>
            <a:ext cx="8305800" cy="1489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20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9"/>
        <p:cNvGrpSpPr/>
        <p:nvPr/>
      </p:nvGrpSpPr>
      <p:grpSpPr>
        <a:xfrm>
          <a:off x="0" y="0"/>
          <a:ext cx="0" cy="0"/>
          <a:chOff x="0" y="0"/>
          <a:chExt cx="0" cy="0"/>
        </a:xfrm>
      </p:grpSpPr>
      <p:sp>
        <p:nvSpPr>
          <p:cNvPr id="440" name="Google Shape;440;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31</a:t>
            </a:fld>
            <a:endParaRPr/>
          </a:p>
        </p:txBody>
      </p:sp>
      <p:sp>
        <p:nvSpPr>
          <p:cNvPr id="441" name="Google Shape;441;p4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15.15:  </a:t>
            </a:r>
            <a:r>
              <a:rPr lang="en-US" sz="2000" b="1" i="1" u="none">
                <a:solidFill>
                  <a:schemeClr val="dk1"/>
                </a:solidFill>
                <a:latin typeface="Times"/>
                <a:ea typeface="Times"/>
                <a:cs typeface="Times"/>
                <a:sym typeface="Times"/>
              </a:rPr>
              <a:t>Physical layer of IEEE 802.11 infrared</a:t>
            </a:r>
            <a:endParaRPr/>
          </a:p>
        </p:txBody>
      </p:sp>
      <p:pic>
        <p:nvPicPr>
          <p:cNvPr id="442" name="Google Shape;442;p46"/>
          <p:cNvPicPr preferRelativeResize="0"/>
          <p:nvPr/>
        </p:nvPicPr>
        <p:blipFill rotWithShape="1">
          <a:blip r:embed="rId3">
            <a:alphaModFix/>
          </a:blip>
          <a:srcRect/>
          <a:stretch/>
        </p:blipFill>
        <p:spPr>
          <a:xfrm>
            <a:off x="436562" y="2743200"/>
            <a:ext cx="8097837" cy="16748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20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7"/>
        <p:cNvGrpSpPr/>
        <p:nvPr/>
      </p:nvGrpSpPr>
      <p:grpSpPr>
        <a:xfrm>
          <a:off x="0" y="0"/>
          <a:ext cx="0" cy="0"/>
          <a:chOff x="0" y="0"/>
          <a:chExt cx="0" cy="0"/>
        </a:xfrm>
      </p:grpSpPr>
      <p:sp>
        <p:nvSpPr>
          <p:cNvPr id="448" name="Google Shape;448;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32</a:t>
            </a:fld>
            <a:endParaRPr/>
          </a:p>
        </p:txBody>
      </p:sp>
      <p:sp>
        <p:nvSpPr>
          <p:cNvPr id="449" name="Google Shape;449;p4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15.16:  </a:t>
            </a:r>
            <a:r>
              <a:rPr lang="en-US" sz="2000" b="1" i="1" u="none">
                <a:solidFill>
                  <a:schemeClr val="dk1"/>
                </a:solidFill>
                <a:latin typeface="Times"/>
                <a:ea typeface="Times"/>
                <a:cs typeface="Times"/>
                <a:sym typeface="Times"/>
              </a:rPr>
              <a:t>Physical layer of IEEE 802.11b</a:t>
            </a:r>
            <a:endParaRPr/>
          </a:p>
        </p:txBody>
      </p:sp>
      <p:pic>
        <p:nvPicPr>
          <p:cNvPr id="450" name="Google Shape;450;p47"/>
          <p:cNvPicPr preferRelativeResize="0"/>
          <p:nvPr/>
        </p:nvPicPr>
        <p:blipFill rotWithShape="1">
          <a:blip r:embed="rId3">
            <a:alphaModFix/>
          </a:blip>
          <a:srcRect/>
          <a:stretch/>
        </p:blipFill>
        <p:spPr>
          <a:xfrm>
            <a:off x="422275" y="2362200"/>
            <a:ext cx="8340725" cy="2616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2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5"/>
        <p:cNvGrpSpPr/>
        <p:nvPr/>
      </p:nvGrpSpPr>
      <p:grpSpPr>
        <a:xfrm>
          <a:off x="0" y="0"/>
          <a:ext cx="0" cy="0"/>
          <a:chOff x="0" y="0"/>
          <a:chExt cx="0" cy="0"/>
        </a:xfrm>
      </p:grpSpPr>
      <p:sp>
        <p:nvSpPr>
          <p:cNvPr id="456" name="Google Shape;456;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33</a:t>
            </a:fld>
            <a:endParaRPr/>
          </a:p>
        </p:txBody>
      </p:sp>
      <p:sp>
        <p:nvSpPr>
          <p:cNvPr id="457" name="Google Shape;457;p48"/>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58" name="Google Shape;458;p48"/>
          <p:cNvSpPr txBox="1"/>
          <p:nvPr/>
        </p:nvSpPr>
        <p:spPr>
          <a:xfrm>
            <a:off x="228600" y="406400"/>
            <a:ext cx="3832225" cy="1066800"/>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15-3   BLUETOOTH</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459" name="Google Shape;459;p4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0" name="Google Shape;460;p48"/>
          <p:cNvSpPr txBox="1"/>
          <p:nvPr/>
        </p:nvSpPr>
        <p:spPr>
          <a:xfrm>
            <a:off x="381000" y="1658937"/>
            <a:ext cx="8077200" cy="35393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dirty="0">
                <a:solidFill>
                  <a:schemeClr val="dk1"/>
                </a:solidFill>
                <a:latin typeface="Times"/>
                <a:ea typeface="Times"/>
                <a:cs typeface="Times"/>
                <a:sym typeface="Times"/>
              </a:rPr>
              <a:t>Bluetooth is a wireless LAN technology designed to connect devices of different functions when they are at a short distance from each other.  </a:t>
            </a:r>
            <a:r>
              <a:rPr lang="en-US" sz="3200" b="1" i="1" u="none" dirty="0">
                <a:solidFill>
                  <a:srgbClr val="00B0F0"/>
                </a:solidFill>
                <a:latin typeface="Times"/>
                <a:ea typeface="Times"/>
                <a:cs typeface="Times"/>
                <a:sym typeface="Times"/>
              </a:rPr>
              <a:t>A Bluetooth LAN is an ad hoc network.</a:t>
            </a:r>
            <a:r>
              <a:rPr lang="en-US" sz="3200" b="1" i="1" u="none" dirty="0">
                <a:solidFill>
                  <a:schemeClr val="dk1"/>
                </a:solidFill>
                <a:latin typeface="Times"/>
                <a:ea typeface="Times"/>
                <a:cs typeface="Times"/>
                <a:sym typeface="Times"/>
              </a:rPr>
              <a:t> The devices, sometimes called gadgets, find each other and make a network called a </a:t>
            </a:r>
            <a:r>
              <a:rPr lang="en-US" sz="3200" b="1" i="1" u="none" dirty="0" err="1">
                <a:solidFill>
                  <a:schemeClr val="dk1"/>
                </a:solidFill>
                <a:latin typeface="Times"/>
                <a:ea typeface="Times"/>
                <a:cs typeface="Times"/>
                <a:sym typeface="Times"/>
              </a:rPr>
              <a:t>piconet</a:t>
            </a:r>
            <a:r>
              <a:rPr lang="en-US" sz="3200" b="1" i="1" u="none" dirty="0">
                <a:solidFill>
                  <a:schemeClr val="dk1"/>
                </a:solidFill>
                <a:latin typeface="Times"/>
                <a:ea typeface="Times"/>
                <a:cs typeface="Times"/>
                <a:sym typeface="Times"/>
              </a:rPr>
              <a:t>. </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5"/>
        <p:cNvGrpSpPr/>
        <p:nvPr/>
      </p:nvGrpSpPr>
      <p:grpSpPr>
        <a:xfrm>
          <a:off x="0" y="0"/>
          <a:ext cx="0" cy="0"/>
          <a:chOff x="0" y="0"/>
          <a:chExt cx="0" cy="0"/>
        </a:xfrm>
      </p:grpSpPr>
      <p:sp>
        <p:nvSpPr>
          <p:cNvPr id="466" name="Google Shape;466;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34</a:t>
            </a:fld>
            <a:endParaRPr/>
          </a:p>
        </p:txBody>
      </p:sp>
      <p:sp>
        <p:nvSpPr>
          <p:cNvPr id="467" name="Google Shape;467;p4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8" name="Google Shape;468;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9" name="Google Shape;469;p4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0" name="Google Shape;470;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1" name="Google Shape;471;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2" name="Google Shape;472;p4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3" name="Google Shape;473;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4" name="Google Shape;474;p49"/>
          <p:cNvSpPr txBox="1"/>
          <p:nvPr/>
        </p:nvSpPr>
        <p:spPr>
          <a:xfrm>
            <a:off x="1106487" y="0"/>
            <a:ext cx="3917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15.3.1  Architecture</a:t>
            </a:r>
            <a:endParaRPr/>
          </a:p>
        </p:txBody>
      </p:sp>
      <p:sp>
        <p:nvSpPr>
          <p:cNvPr id="475" name="Google Shape;475;p49"/>
          <p:cNvSpPr txBox="1"/>
          <p:nvPr/>
        </p:nvSpPr>
        <p:spPr>
          <a:xfrm>
            <a:off x="381000" y="1293812"/>
            <a:ext cx="7924800" cy="9461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Bluetooth defines two types of networks: piconet and scatternet. </a:t>
            </a:r>
            <a:endParaRPr/>
          </a:p>
        </p:txBody>
      </p:sp>
      <p:sp>
        <p:nvSpPr>
          <p:cNvPr id="2" name="TextBox 1"/>
          <p:cNvSpPr txBox="1"/>
          <p:nvPr/>
        </p:nvSpPr>
        <p:spPr>
          <a:xfrm>
            <a:off x="356393" y="2820054"/>
            <a:ext cx="8569975" cy="523220"/>
          </a:xfrm>
          <a:prstGeom prst="rect">
            <a:avLst/>
          </a:prstGeom>
          <a:noFill/>
        </p:spPr>
        <p:txBody>
          <a:bodyPr wrap="none" rtlCol="0">
            <a:spAutoFit/>
          </a:bodyPr>
          <a:lstStyle/>
          <a:p>
            <a:r>
              <a:rPr lang="en-US" sz="2800" dirty="0" smtClean="0"/>
              <a:t>Pico-net=One device at a time connect only 8 device</a:t>
            </a:r>
            <a:endParaRPr lang="en-IN"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0"/>
        <p:cNvGrpSpPr/>
        <p:nvPr/>
      </p:nvGrpSpPr>
      <p:grpSpPr>
        <a:xfrm>
          <a:off x="0" y="0"/>
          <a:ext cx="0" cy="0"/>
          <a:chOff x="0" y="0"/>
          <a:chExt cx="0" cy="0"/>
        </a:xfrm>
      </p:grpSpPr>
      <p:sp>
        <p:nvSpPr>
          <p:cNvPr id="481" name="Google Shape;481;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35</a:t>
            </a:fld>
            <a:endParaRPr/>
          </a:p>
        </p:txBody>
      </p:sp>
      <p:sp>
        <p:nvSpPr>
          <p:cNvPr id="482" name="Google Shape;482;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6.17:  </a:t>
            </a:r>
            <a:r>
              <a:rPr lang="en-US" sz="2000" b="1" i="1" u="none">
                <a:solidFill>
                  <a:schemeClr val="dk1"/>
                </a:solidFill>
                <a:latin typeface="Times"/>
                <a:ea typeface="Times"/>
                <a:cs typeface="Times"/>
                <a:sym typeface="Times"/>
              </a:rPr>
              <a:t>Piconet</a:t>
            </a:r>
            <a:endParaRPr/>
          </a:p>
        </p:txBody>
      </p:sp>
      <p:pic>
        <p:nvPicPr>
          <p:cNvPr id="483" name="Google Shape;483;p50"/>
          <p:cNvPicPr preferRelativeResize="0"/>
          <p:nvPr/>
        </p:nvPicPr>
        <p:blipFill rotWithShape="1">
          <a:blip r:embed="rId3">
            <a:alphaModFix/>
          </a:blip>
          <a:srcRect/>
          <a:stretch/>
        </p:blipFill>
        <p:spPr>
          <a:xfrm>
            <a:off x="914400" y="1752600"/>
            <a:ext cx="6931025" cy="37798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36</a:t>
            </a:fld>
            <a:endParaRPr/>
          </a:p>
        </p:txBody>
      </p:sp>
      <p:sp>
        <p:nvSpPr>
          <p:cNvPr id="490" name="Google Shape;490;p5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15.18:  </a:t>
            </a:r>
            <a:r>
              <a:rPr lang="en-US" sz="2000" b="1" i="1" u="none">
                <a:solidFill>
                  <a:schemeClr val="dk1"/>
                </a:solidFill>
                <a:latin typeface="Times"/>
                <a:ea typeface="Times"/>
                <a:cs typeface="Times"/>
                <a:sym typeface="Times"/>
              </a:rPr>
              <a:t>Scatternet</a:t>
            </a:r>
            <a:endParaRPr/>
          </a:p>
        </p:txBody>
      </p:sp>
      <p:pic>
        <p:nvPicPr>
          <p:cNvPr id="491" name="Google Shape;491;p51"/>
          <p:cNvPicPr preferRelativeResize="0"/>
          <p:nvPr/>
        </p:nvPicPr>
        <p:blipFill rotWithShape="1">
          <a:blip r:embed="rId3">
            <a:alphaModFix/>
          </a:blip>
          <a:srcRect/>
          <a:stretch/>
        </p:blipFill>
        <p:spPr>
          <a:xfrm>
            <a:off x="236537" y="2286000"/>
            <a:ext cx="8672512" cy="3435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6"/>
        <p:cNvGrpSpPr/>
        <p:nvPr/>
      </p:nvGrpSpPr>
      <p:grpSpPr>
        <a:xfrm>
          <a:off x="0" y="0"/>
          <a:ext cx="0" cy="0"/>
          <a:chOff x="0" y="0"/>
          <a:chExt cx="0" cy="0"/>
        </a:xfrm>
      </p:grpSpPr>
      <p:sp>
        <p:nvSpPr>
          <p:cNvPr id="497" name="Google Shape;497;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37</a:t>
            </a:fld>
            <a:endParaRPr/>
          </a:p>
        </p:txBody>
      </p:sp>
      <p:sp>
        <p:nvSpPr>
          <p:cNvPr id="498" name="Google Shape;498;p5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99" name="Google Shape;499;p5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0" name="Google Shape;500;p5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1" name="Google Shape;501;p5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2" name="Google Shape;502;p5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3" name="Google Shape;503;p5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4" name="Google Shape;504;p5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5" name="Google Shape;505;p52"/>
          <p:cNvSpPr txBox="1"/>
          <p:nvPr/>
        </p:nvSpPr>
        <p:spPr>
          <a:xfrm>
            <a:off x="1106487" y="0"/>
            <a:ext cx="47942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15.3.2  Bluetooth Layers</a:t>
            </a:r>
            <a:endParaRPr/>
          </a:p>
        </p:txBody>
      </p:sp>
      <p:sp>
        <p:nvSpPr>
          <p:cNvPr id="506" name="Google Shape;506;p52"/>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Bluetooth uses several layers that do not exactly match those of the Internet model we have defined in this book. Figure 15.19 shows these layers.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1"/>
        <p:cNvGrpSpPr/>
        <p:nvPr/>
      </p:nvGrpSpPr>
      <p:grpSpPr>
        <a:xfrm>
          <a:off x="0" y="0"/>
          <a:ext cx="0" cy="0"/>
          <a:chOff x="0" y="0"/>
          <a:chExt cx="0" cy="0"/>
        </a:xfrm>
      </p:grpSpPr>
      <p:sp>
        <p:nvSpPr>
          <p:cNvPr id="512" name="Google Shape;512;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600" b="1" i="0" u="none">
                <a:solidFill>
                  <a:schemeClr val="dk1"/>
                </a:solidFill>
                <a:latin typeface="Arial"/>
                <a:ea typeface="Arial"/>
                <a:cs typeface="Arial"/>
                <a:sym typeface="Arial"/>
              </a:rPr>
              <a:t>15.</a:t>
            </a:r>
            <a:fld id="{00000000-1234-1234-1234-123412341234}" type="slidenum">
              <a:rPr lang="en-US" sz="1600" b="1" i="0" u="none">
                <a:solidFill>
                  <a:schemeClr val="dk1"/>
                </a:solidFill>
                <a:latin typeface="Arial"/>
                <a:ea typeface="Arial"/>
                <a:cs typeface="Arial"/>
                <a:sym typeface="Arial"/>
              </a:rPr>
              <a:t>38</a:t>
            </a:fld>
            <a:endParaRPr sz="1800"/>
          </a:p>
        </p:txBody>
      </p:sp>
      <p:sp>
        <p:nvSpPr>
          <p:cNvPr id="513" name="Google Shape;513;p53"/>
          <p:cNvSpPr txBox="1"/>
          <p:nvPr/>
        </p:nvSpPr>
        <p:spPr>
          <a:xfrm>
            <a:off x="152400" y="81310"/>
            <a:ext cx="8153400" cy="52318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800" b="1" i="1" u="none">
                <a:solidFill>
                  <a:srgbClr val="FF0000"/>
                </a:solidFill>
                <a:latin typeface="Times"/>
                <a:ea typeface="Times"/>
                <a:cs typeface="Times"/>
                <a:sym typeface="Times"/>
              </a:rPr>
              <a:t>Figure 15.19:  </a:t>
            </a:r>
            <a:r>
              <a:rPr lang="en-US" sz="2800" b="1" i="1" u="none">
                <a:solidFill>
                  <a:schemeClr val="dk1"/>
                </a:solidFill>
                <a:latin typeface="Times"/>
                <a:ea typeface="Times"/>
                <a:cs typeface="Times"/>
                <a:sym typeface="Times"/>
              </a:rPr>
              <a:t>Bluetooth layers</a:t>
            </a:r>
            <a:endParaRPr sz="1800"/>
          </a:p>
        </p:txBody>
      </p:sp>
      <p:pic>
        <p:nvPicPr>
          <p:cNvPr id="514" name="Google Shape;514;p53"/>
          <p:cNvPicPr preferRelativeResize="0"/>
          <p:nvPr/>
        </p:nvPicPr>
        <p:blipFill rotWithShape="1">
          <a:blip r:embed="rId3">
            <a:alphaModFix/>
          </a:blip>
          <a:srcRect/>
          <a:stretch/>
        </p:blipFill>
        <p:spPr>
          <a:xfrm>
            <a:off x="1473200" y="2057400"/>
            <a:ext cx="6227762" cy="3149600"/>
          </a:xfrm>
          <a:prstGeom prst="rect">
            <a:avLst/>
          </a:prstGeom>
          <a:noFill/>
          <a:ln>
            <a:noFill/>
          </a:ln>
        </p:spPr>
      </p:pic>
      <p:sp>
        <p:nvSpPr>
          <p:cNvPr id="2" name="TextBox 1"/>
          <p:cNvSpPr txBox="1"/>
          <p:nvPr/>
        </p:nvSpPr>
        <p:spPr>
          <a:xfrm>
            <a:off x="6090249" y="3632200"/>
            <a:ext cx="1172116" cy="369332"/>
          </a:xfrm>
          <a:prstGeom prst="rect">
            <a:avLst/>
          </a:prstGeom>
          <a:noFill/>
        </p:spPr>
        <p:txBody>
          <a:bodyPr wrap="none" rtlCol="0">
            <a:spAutoFit/>
          </a:bodyPr>
          <a:lstStyle/>
          <a:p>
            <a:r>
              <a:rPr lang="en-US" sz="1800" dirty="0" smtClean="0"/>
              <a:t>Link layer</a:t>
            </a:r>
            <a:endParaRPr lang="en-IN" sz="1800" dirty="0"/>
          </a:p>
        </p:txBody>
      </p:sp>
      <p:sp>
        <p:nvSpPr>
          <p:cNvPr id="3" name="TextBox 2"/>
          <p:cNvSpPr txBox="1"/>
          <p:nvPr/>
        </p:nvSpPr>
        <p:spPr>
          <a:xfrm>
            <a:off x="5283938" y="4710023"/>
            <a:ext cx="2210862" cy="369332"/>
          </a:xfrm>
          <a:prstGeom prst="rect">
            <a:avLst/>
          </a:prstGeom>
          <a:noFill/>
        </p:spPr>
        <p:txBody>
          <a:bodyPr wrap="none" rtlCol="0">
            <a:spAutoFit/>
          </a:bodyPr>
          <a:lstStyle/>
          <a:p>
            <a:r>
              <a:rPr lang="en-US" sz="1800" dirty="0" smtClean="0"/>
              <a:t>Actual </a:t>
            </a:r>
            <a:r>
              <a:rPr lang="en-US" sz="1800" dirty="0" err="1" smtClean="0"/>
              <a:t>Transmisson</a:t>
            </a: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25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9"/>
        <p:cNvGrpSpPr/>
        <p:nvPr/>
      </p:nvGrpSpPr>
      <p:grpSpPr>
        <a:xfrm>
          <a:off x="0" y="0"/>
          <a:ext cx="0" cy="0"/>
          <a:chOff x="0" y="0"/>
          <a:chExt cx="0" cy="0"/>
        </a:xfrm>
      </p:grpSpPr>
      <p:sp>
        <p:nvSpPr>
          <p:cNvPr id="520" name="Google Shape;520;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39</a:t>
            </a:fld>
            <a:endParaRPr/>
          </a:p>
        </p:txBody>
      </p:sp>
      <p:sp>
        <p:nvSpPr>
          <p:cNvPr id="521" name="Google Shape;521;p54"/>
          <p:cNvSpPr txBox="1"/>
          <p:nvPr/>
        </p:nvSpPr>
        <p:spPr>
          <a:xfrm>
            <a:off x="152400" y="142875"/>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15.20:  </a:t>
            </a:r>
            <a:r>
              <a:rPr lang="en-US" sz="2000" b="1" i="1" u="none">
                <a:solidFill>
                  <a:schemeClr val="dk1"/>
                </a:solidFill>
                <a:latin typeface="Times"/>
                <a:ea typeface="Times"/>
                <a:cs typeface="Times"/>
                <a:sym typeface="Times"/>
              </a:rPr>
              <a:t>L2CAP data packet format</a:t>
            </a:r>
            <a:endParaRPr/>
          </a:p>
        </p:txBody>
      </p:sp>
      <p:pic>
        <p:nvPicPr>
          <p:cNvPr id="522" name="Google Shape;522;p54"/>
          <p:cNvPicPr preferRelativeResize="0"/>
          <p:nvPr/>
        </p:nvPicPr>
        <p:blipFill rotWithShape="1">
          <a:blip r:embed="rId3">
            <a:alphaModFix/>
          </a:blip>
          <a:srcRect/>
          <a:stretch/>
        </p:blipFill>
        <p:spPr>
          <a:xfrm>
            <a:off x="1017587" y="2667000"/>
            <a:ext cx="7283450" cy="803275"/>
          </a:xfrm>
          <a:prstGeom prst="rect">
            <a:avLst/>
          </a:prstGeom>
          <a:noFill/>
          <a:ln>
            <a:noFill/>
          </a:ln>
        </p:spPr>
      </p:pic>
      <p:sp>
        <p:nvSpPr>
          <p:cNvPr id="2" name="TextBox 1"/>
          <p:cNvSpPr txBox="1"/>
          <p:nvPr/>
        </p:nvSpPr>
        <p:spPr>
          <a:xfrm>
            <a:off x="1905000" y="4382219"/>
            <a:ext cx="4927952" cy="830997"/>
          </a:xfrm>
          <a:prstGeom prst="rect">
            <a:avLst/>
          </a:prstGeom>
          <a:noFill/>
        </p:spPr>
        <p:txBody>
          <a:bodyPr wrap="none" rtlCol="0">
            <a:spAutoFit/>
          </a:bodyPr>
          <a:lstStyle/>
          <a:p>
            <a:r>
              <a:rPr lang="en-US" sz="2800" dirty="0" smtClean="0"/>
              <a:t>8 device [1+8]</a:t>
            </a:r>
            <a:endParaRPr lang="en-IN" sz="2800" dirty="0" smtClean="0"/>
          </a:p>
          <a:p>
            <a:r>
              <a:rPr lang="en-US" sz="2000" dirty="0" err="1" smtClean="0"/>
              <a:t>Primary,secondary</a:t>
            </a:r>
            <a:r>
              <a:rPr lang="en-US" sz="2000" dirty="0" smtClean="0"/>
              <a:t>(they associate with id)</a:t>
            </a:r>
            <a:endParaRPr lang="en-US" sz="2800"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p1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4</a:t>
            </a:fld>
            <a:endParaRPr/>
          </a:p>
        </p:txBody>
      </p:sp>
      <p:sp>
        <p:nvSpPr>
          <p:cNvPr id="128" name="Google Shape;128;p19"/>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228600" y="406400"/>
            <a:ext cx="4530725"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15-1   INTRODUCTION</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30" name="Google Shape;130;p1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381000" y="1658937"/>
            <a:ext cx="8077200" cy="5016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Times"/>
              <a:buNone/>
            </a:pPr>
            <a:r>
              <a:rPr lang="en-US" sz="3200" b="1" i="1" u="none">
                <a:solidFill>
                  <a:schemeClr val="dk1"/>
                </a:solidFill>
                <a:latin typeface="Times"/>
                <a:ea typeface="Times"/>
                <a:cs typeface="Times"/>
                <a:sym typeface="Times"/>
              </a:rPr>
              <a:t>Wireless communication is one of the fastest-growing technologies. The demand for connecting devices without the use of cables is increasing everywhere. Wireless LANs can be found on college campuses, in office buildings, and in many public areas. Before we discuss a specific protocol related to wireless LANs, let us talk about them in general.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7"/>
        <p:cNvGrpSpPr/>
        <p:nvPr/>
      </p:nvGrpSpPr>
      <p:grpSpPr>
        <a:xfrm>
          <a:off x="0" y="0"/>
          <a:ext cx="0" cy="0"/>
          <a:chOff x="0" y="0"/>
          <a:chExt cx="0" cy="0"/>
        </a:xfrm>
      </p:grpSpPr>
      <p:sp>
        <p:nvSpPr>
          <p:cNvPr id="528" name="Google Shape;528;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40</a:t>
            </a:fld>
            <a:endParaRPr/>
          </a:p>
        </p:txBody>
      </p:sp>
      <p:sp>
        <p:nvSpPr>
          <p:cNvPr id="529" name="Google Shape;529;p5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6.21:  </a:t>
            </a:r>
            <a:r>
              <a:rPr lang="en-US" sz="2000" b="1" i="1" u="none">
                <a:solidFill>
                  <a:schemeClr val="dk1"/>
                </a:solidFill>
                <a:latin typeface="Times"/>
                <a:ea typeface="Times"/>
                <a:cs typeface="Times"/>
                <a:sym typeface="Times"/>
              </a:rPr>
              <a:t>Single-secondary communication</a:t>
            </a:r>
            <a:endParaRPr/>
          </a:p>
        </p:txBody>
      </p:sp>
      <p:pic>
        <p:nvPicPr>
          <p:cNvPr id="530" name="Google Shape;530;p55"/>
          <p:cNvPicPr preferRelativeResize="0"/>
          <p:nvPr/>
        </p:nvPicPr>
        <p:blipFill rotWithShape="1">
          <a:blip r:embed="rId3">
            <a:alphaModFix/>
          </a:blip>
          <a:srcRect/>
          <a:stretch/>
        </p:blipFill>
        <p:spPr>
          <a:xfrm>
            <a:off x="431800" y="2217737"/>
            <a:ext cx="7874000" cy="3236912"/>
          </a:xfrm>
          <a:prstGeom prst="rect">
            <a:avLst/>
          </a:prstGeom>
          <a:noFill/>
          <a:ln>
            <a:noFill/>
          </a:ln>
        </p:spPr>
      </p:pic>
      <p:pic>
        <p:nvPicPr>
          <p:cNvPr id="531" name="Google Shape;531;p55"/>
          <p:cNvPicPr preferRelativeResize="0"/>
          <p:nvPr/>
        </p:nvPicPr>
        <p:blipFill rotWithShape="1">
          <a:blip r:embed="rId4">
            <a:alphaModFix/>
          </a:blip>
          <a:srcRect/>
          <a:stretch/>
        </p:blipFill>
        <p:spPr>
          <a:xfrm>
            <a:off x="2286000" y="3581400"/>
            <a:ext cx="107950" cy="1101725"/>
          </a:xfrm>
          <a:prstGeom prst="rect">
            <a:avLst/>
          </a:prstGeom>
          <a:noFill/>
          <a:ln>
            <a:noFill/>
          </a:ln>
        </p:spPr>
      </p:pic>
      <p:pic>
        <p:nvPicPr>
          <p:cNvPr id="532" name="Google Shape;532;p55"/>
          <p:cNvPicPr preferRelativeResize="0"/>
          <p:nvPr/>
        </p:nvPicPr>
        <p:blipFill rotWithShape="1">
          <a:blip r:embed="rId5">
            <a:alphaModFix/>
          </a:blip>
          <a:srcRect/>
          <a:stretch/>
        </p:blipFill>
        <p:spPr>
          <a:xfrm>
            <a:off x="3810000" y="3581400"/>
            <a:ext cx="107950" cy="836612"/>
          </a:xfrm>
          <a:prstGeom prst="rect">
            <a:avLst/>
          </a:prstGeom>
          <a:noFill/>
          <a:ln>
            <a:noFill/>
          </a:ln>
        </p:spPr>
      </p:pic>
      <p:pic>
        <p:nvPicPr>
          <p:cNvPr id="533" name="Google Shape;533;p55"/>
          <p:cNvPicPr preferRelativeResize="0"/>
          <p:nvPr/>
        </p:nvPicPr>
        <p:blipFill rotWithShape="1">
          <a:blip r:embed="rId6">
            <a:alphaModFix/>
          </a:blip>
          <a:srcRect/>
          <a:stretch/>
        </p:blipFill>
        <p:spPr>
          <a:xfrm>
            <a:off x="5257800" y="3581400"/>
            <a:ext cx="107950" cy="1098550"/>
          </a:xfrm>
          <a:prstGeom prst="rect">
            <a:avLst/>
          </a:prstGeom>
          <a:noFill/>
          <a:ln>
            <a:noFill/>
          </a:ln>
        </p:spPr>
      </p:pic>
      <p:pic>
        <p:nvPicPr>
          <p:cNvPr id="534" name="Google Shape;534;p55"/>
          <p:cNvPicPr preferRelativeResize="0"/>
          <p:nvPr/>
        </p:nvPicPr>
        <p:blipFill rotWithShape="1">
          <a:blip r:embed="rId7">
            <a:alphaModFix/>
          </a:blip>
          <a:srcRect/>
          <a:stretch/>
        </p:blipFill>
        <p:spPr>
          <a:xfrm>
            <a:off x="6553200" y="3581400"/>
            <a:ext cx="107950" cy="841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500"/>
                                        <p:tgtEl>
                                          <p:spTgt spid="5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2"/>
                                        </p:tgtEl>
                                        <p:attrNameLst>
                                          <p:attrName>style.visibility</p:attrName>
                                        </p:attrNameLst>
                                      </p:cBhvr>
                                      <p:to>
                                        <p:strVal val="visible"/>
                                      </p:to>
                                    </p:set>
                                    <p:animEffect transition="in" filter="fade">
                                      <p:cBhvr>
                                        <p:cTn id="12" dur="1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3"/>
                                        </p:tgtEl>
                                        <p:attrNameLst>
                                          <p:attrName>style.visibility</p:attrName>
                                        </p:attrNameLst>
                                      </p:cBhvr>
                                      <p:to>
                                        <p:strVal val="visible"/>
                                      </p:to>
                                    </p:set>
                                    <p:animEffect transition="in" filter="fade">
                                      <p:cBhvr>
                                        <p:cTn id="17" dur="1500"/>
                                        <p:tgtEl>
                                          <p:spTgt spid="5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4"/>
                                        </p:tgtEl>
                                        <p:attrNameLst>
                                          <p:attrName>style.visibility</p:attrName>
                                        </p:attrNameLst>
                                      </p:cBhvr>
                                      <p:to>
                                        <p:strVal val="visible"/>
                                      </p:to>
                                    </p:set>
                                    <p:animEffect transition="in" filter="fade">
                                      <p:cBhvr>
                                        <p:cTn id="22" dur="5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9"/>
        <p:cNvGrpSpPr/>
        <p:nvPr/>
      </p:nvGrpSpPr>
      <p:grpSpPr>
        <a:xfrm>
          <a:off x="0" y="0"/>
          <a:ext cx="0" cy="0"/>
          <a:chOff x="0" y="0"/>
          <a:chExt cx="0" cy="0"/>
        </a:xfrm>
      </p:grpSpPr>
      <p:sp>
        <p:nvSpPr>
          <p:cNvPr id="540" name="Google Shape;540;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41</a:t>
            </a:fld>
            <a:endParaRPr/>
          </a:p>
        </p:txBody>
      </p:sp>
      <p:sp>
        <p:nvSpPr>
          <p:cNvPr id="541" name="Google Shape;541;p5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6.22:  </a:t>
            </a:r>
            <a:r>
              <a:rPr lang="en-US" sz="2000" b="1" i="1" u="none">
                <a:solidFill>
                  <a:schemeClr val="dk1"/>
                </a:solidFill>
                <a:latin typeface="Times"/>
                <a:ea typeface="Times"/>
                <a:cs typeface="Times"/>
                <a:sym typeface="Times"/>
              </a:rPr>
              <a:t>Multiple-secondary communication</a:t>
            </a:r>
            <a:endParaRPr/>
          </a:p>
        </p:txBody>
      </p:sp>
      <p:pic>
        <p:nvPicPr>
          <p:cNvPr id="542" name="Google Shape;542;p56"/>
          <p:cNvPicPr preferRelativeResize="0"/>
          <p:nvPr/>
        </p:nvPicPr>
        <p:blipFill rotWithShape="1">
          <a:blip r:embed="rId3">
            <a:alphaModFix/>
          </a:blip>
          <a:srcRect/>
          <a:stretch/>
        </p:blipFill>
        <p:spPr>
          <a:xfrm>
            <a:off x="457200" y="1527175"/>
            <a:ext cx="8066087" cy="4425950"/>
          </a:xfrm>
          <a:prstGeom prst="rect">
            <a:avLst/>
          </a:prstGeom>
          <a:noFill/>
          <a:ln>
            <a:noFill/>
          </a:ln>
        </p:spPr>
      </p:pic>
      <p:pic>
        <p:nvPicPr>
          <p:cNvPr id="543" name="Google Shape;543;p56"/>
          <p:cNvPicPr preferRelativeResize="0"/>
          <p:nvPr/>
        </p:nvPicPr>
        <p:blipFill rotWithShape="1">
          <a:blip r:embed="rId4">
            <a:alphaModFix/>
          </a:blip>
          <a:srcRect/>
          <a:stretch/>
        </p:blipFill>
        <p:spPr>
          <a:xfrm>
            <a:off x="2438400" y="2287587"/>
            <a:ext cx="107950" cy="1103312"/>
          </a:xfrm>
          <a:prstGeom prst="rect">
            <a:avLst/>
          </a:prstGeom>
          <a:noFill/>
          <a:ln>
            <a:noFill/>
          </a:ln>
        </p:spPr>
      </p:pic>
      <p:pic>
        <p:nvPicPr>
          <p:cNvPr id="544" name="Google Shape;544;p56"/>
          <p:cNvPicPr preferRelativeResize="0"/>
          <p:nvPr/>
        </p:nvPicPr>
        <p:blipFill rotWithShape="1">
          <a:blip r:embed="rId5">
            <a:alphaModFix/>
          </a:blip>
          <a:srcRect/>
          <a:stretch/>
        </p:blipFill>
        <p:spPr>
          <a:xfrm>
            <a:off x="3886200" y="2251075"/>
            <a:ext cx="107950" cy="842962"/>
          </a:xfrm>
          <a:prstGeom prst="rect">
            <a:avLst/>
          </a:prstGeom>
          <a:noFill/>
          <a:ln>
            <a:noFill/>
          </a:ln>
        </p:spPr>
      </p:pic>
      <p:pic>
        <p:nvPicPr>
          <p:cNvPr id="545" name="Google Shape;545;p56"/>
          <p:cNvPicPr preferRelativeResize="0"/>
          <p:nvPr/>
        </p:nvPicPr>
        <p:blipFill rotWithShape="1">
          <a:blip r:embed="rId6">
            <a:alphaModFix/>
          </a:blip>
          <a:srcRect/>
          <a:stretch/>
        </p:blipFill>
        <p:spPr>
          <a:xfrm>
            <a:off x="5410200" y="2373312"/>
            <a:ext cx="103187" cy="2732087"/>
          </a:xfrm>
          <a:prstGeom prst="rect">
            <a:avLst/>
          </a:prstGeom>
          <a:noFill/>
          <a:ln>
            <a:noFill/>
          </a:ln>
        </p:spPr>
      </p:pic>
      <p:pic>
        <p:nvPicPr>
          <p:cNvPr id="546" name="Google Shape;546;p56"/>
          <p:cNvPicPr preferRelativeResize="0"/>
          <p:nvPr/>
        </p:nvPicPr>
        <p:blipFill rotWithShape="1">
          <a:blip r:embed="rId7">
            <a:alphaModFix/>
          </a:blip>
          <a:srcRect/>
          <a:stretch/>
        </p:blipFill>
        <p:spPr>
          <a:xfrm>
            <a:off x="6751637" y="2357437"/>
            <a:ext cx="111125" cy="23669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2000"/>
                                        <p:tgtEl>
                                          <p:spTgt spid="5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4"/>
                                        </p:tgtEl>
                                        <p:attrNameLst>
                                          <p:attrName>style.visibility</p:attrName>
                                        </p:attrNameLst>
                                      </p:cBhvr>
                                      <p:to>
                                        <p:strVal val="visible"/>
                                      </p:to>
                                    </p:set>
                                    <p:animEffect transition="in" filter="fade">
                                      <p:cBhvr>
                                        <p:cTn id="12" dur="2000"/>
                                        <p:tgtEl>
                                          <p:spTgt spid="5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5"/>
                                        </p:tgtEl>
                                        <p:attrNameLst>
                                          <p:attrName>style.visibility</p:attrName>
                                        </p:attrNameLst>
                                      </p:cBhvr>
                                      <p:to>
                                        <p:strVal val="visible"/>
                                      </p:to>
                                    </p:set>
                                    <p:animEffect transition="in" filter="fade">
                                      <p:cBhvr>
                                        <p:cTn id="17" dur="2000"/>
                                        <p:tgtEl>
                                          <p:spTgt spid="5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6"/>
                                        </p:tgtEl>
                                        <p:attrNameLst>
                                          <p:attrName>style.visibility</p:attrName>
                                        </p:attrNameLst>
                                      </p:cBhvr>
                                      <p:to>
                                        <p:strVal val="visible"/>
                                      </p:to>
                                    </p:set>
                                    <p:animEffect transition="in" filter="fade">
                                      <p:cBhvr>
                                        <p:cTn id="22" dur="20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1"/>
        <p:cNvGrpSpPr/>
        <p:nvPr/>
      </p:nvGrpSpPr>
      <p:grpSpPr>
        <a:xfrm>
          <a:off x="0" y="0"/>
          <a:ext cx="0" cy="0"/>
          <a:chOff x="0" y="0"/>
          <a:chExt cx="0" cy="0"/>
        </a:xfrm>
      </p:grpSpPr>
      <p:sp>
        <p:nvSpPr>
          <p:cNvPr id="552" name="Google Shape;552;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42</a:t>
            </a:fld>
            <a:endParaRPr/>
          </a:p>
        </p:txBody>
      </p:sp>
      <p:sp>
        <p:nvSpPr>
          <p:cNvPr id="553" name="Google Shape;553;p5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6.23:  </a:t>
            </a:r>
            <a:r>
              <a:rPr lang="en-US" sz="2000" b="1" i="1" u="none">
                <a:solidFill>
                  <a:schemeClr val="dk1"/>
                </a:solidFill>
                <a:latin typeface="Times"/>
                <a:ea typeface="Times"/>
                <a:cs typeface="Times"/>
                <a:sym typeface="Times"/>
              </a:rPr>
              <a:t>Frame format types</a:t>
            </a:r>
            <a:endParaRPr/>
          </a:p>
        </p:txBody>
      </p:sp>
      <p:pic>
        <p:nvPicPr>
          <p:cNvPr id="554" name="Google Shape;554;p57"/>
          <p:cNvPicPr preferRelativeResize="0"/>
          <p:nvPr/>
        </p:nvPicPr>
        <p:blipFill rotWithShape="1">
          <a:blip r:embed="rId3">
            <a:alphaModFix/>
          </a:blip>
          <a:srcRect/>
          <a:stretch/>
        </p:blipFill>
        <p:spPr>
          <a:xfrm>
            <a:off x="381000" y="1371600"/>
            <a:ext cx="8197850" cy="885825"/>
          </a:xfrm>
          <a:prstGeom prst="rect">
            <a:avLst/>
          </a:prstGeom>
          <a:noFill/>
          <a:ln>
            <a:noFill/>
          </a:ln>
        </p:spPr>
      </p:pic>
      <p:pic>
        <p:nvPicPr>
          <p:cNvPr id="555" name="Google Shape;555;p57"/>
          <p:cNvPicPr preferRelativeResize="0"/>
          <p:nvPr/>
        </p:nvPicPr>
        <p:blipFill rotWithShape="1">
          <a:blip r:embed="rId4">
            <a:alphaModFix/>
          </a:blip>
          <a:srcRect/>
          <a:stretch/>
        </p:blipFill>
        <p:spPr>
          <a:xfrm>
            <a:off x="1295400" y="2314575"/>
            <a:ext cx="4438650" cy="692150"/>
          </a:xfrm>
          <a:prstGeom prst="rect">
            <a:avLst/>
          </a:prstGeom>
          <a:noFill/>
          <a:ln>
            <a:noFill/>
          </a:ln>
        </p:spPr>
      </p:pic>
      <p:pic>
        <p:nvPicPr>
          <p:cNvPr id="556" name="Google Shape;556;p57"/>
          <p:cNvPicPr preferRelativeResize="0"/>
          <p:nvPr/>
        </p:nvPicPr>
        <p:blipFill rotWithShape="1">
          <a:blip r:embed="rId5">
            <a:alphaModFix/>
          </a:blip>
          <a:srcRect/>
          <a:stretch/>
        </p:blipFill>
        <p:spPr>
          <a:xfrm>
            <a:off x="1322387" y="3114675"/>
            <a:ext cx="4513262" cy="1296987"/>
          </a:xfrm>
          <a:prstGeom prst="rect">
            <a:avLst/>
          </a:prstGeom>
          <a:noFill/>
          <a:ln>
            <a:noFill/>
          </a:ln>
        </p:spPr>
      </p:pic>
      <p:pic>
        <p:nvPicPr>
          <p:cNvPr id="557" name="Google Shape;557;p57"/>
          <p:cNvPicPr preferRelativeResize="0"/>
          <p:nvPr/>
        </p:nvPicPr>
        <p:blipFill rotWithShape="1">
          <a:blip r:embed="rId6">
            <a:alphaModFix/>
          </a:blip>
          <a:srcRect/>
          <a:stretch/>
        </p:blipFill>
        <p:spPr>
          <a:xfrm>
            <a:off x="2325687" y="4953000"/>
            <a:ext cx="2379662" cy="9699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500"/>
                                        <p:tgtEl>
                                          <p:spTgt spid="5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5"/>
                                        </p:tgtEl>
                                        <p:attrNameLst>
                                          <p:attrName>style.visibility</p:attrName>
                                        </p:attrNameLst>
                                      </p:cBhvr>
                                      <p:to>
                                        <p:strVal val="visible"/>
                                      </p:to>
                                    </p:set>
                                    <p:animEffect transition="in" filter="fade">
                                      <p:cBhvr>
                                        <p:cTn id="12" dur="500"/>
                                        <p:tgtEl>
                                          <p:spTgt spid="5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6"/>
                                        </p:tgtEl>
                                        <p:attrNameLst>
                                          <p:attrName>style.visibility</p:attrName>
                                        </p:attrNameLst>
                                      </p:cBhvr>
                                      <p:to>
                                        <p:strVal val="visible"/>
                                      </p:to>
                                    </p:set>
                                    <p:animEffect transition="in" filter="fade">
                                      <p:cBhvr>
                                        <p:cTn id="17" dur="500"/>
                                        <p:tgtEl>
                                          <p:spTgt spid="5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7"/>
                                        </p:tgtEl>
                                        <p:attrNameLst>
                                          <p:attrName>style.visibility</p:attrName>
                                        </p:attrNameLst>
                                      </p:cBhvr>
                                      <p:to>
                                        <p:strVal val="visible"/>
                                      </p:to>
                                    </p:set>
                                    <p:animEffect transition="in" filter="fade">
                                      <p:cBhvr>
                                        <p:cTn id="22" dur="1822"/>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5</a:t>
            </a:fld>
            <a:endParaRPr/>
          </a:p>
        </p:txBody>
      </p:sp>
      <p:sp>
        <p:nvSpPr>
          <p:cNvPr id="138" name="Google Shape;138;p2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9" name="Google Shape;139;p2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0" name="Google Shape;140;p2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1" name="Google Shape;141;p2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2" name="Google Shape;142;p2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3" name="Google Shape;143;p2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 name="Google Shape;144;p2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5" name="Google Shape;145;p20"/>
          <p:cNvSpPr txBox="1"/>
          <p:nvPr/>
        </p:nvSpPr>
        <p:spPr>
          <a:xfrm>
            <a:off x="1106487" y="0"/>
            <a:ext cx="6724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15.15.1  Architectural Comparison</a:t>
            </a:r>
            <a:endParaRPr/>
          </a:p>
        </p:txBody>
      </p:sp>
      <p:sp>
        <p:nvSpPr>
          <p:cNvPr id="146" name="Google Shape;146;p20"/>
          <p:cNvSpPr txBox="1"/>
          <p:nvPr/>
        </p:nvSpPr>
        <p:spPr>
          <a:xfrm>
            <a:off x="381000" y="1293812"/>
            <a:ext cx="7924800" cy="138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Let us first compare the architecture of wired and wireless LANs to give some idea of what we need to look for when we study wireless LANs.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6</a:t>
            </a:fld>
            <a:endParaRPr/>
          </a:p>
        </p:txBody>
      </p:sp>
      <p:sp>
        <p:nvSpPr>
          <p:cNvPr id="153" name="Google Shape;153;p2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15.1:  </a:t>
            </a:r>
            <a:r>
              <a:rPr lang="en-US" sz="2000" b="1" i="1" u="none">
                <a:solidFill>
                  <a:schemeClr val="dk1"/>
                </a:solidFill>
                <a:latin typeface="Times"/>
                <a:ea typeface="Times"/>
                <a:cs typeface="Times"/>
                <a:sym typeface="Times"/>
              </a:rPr>
              <a:t>Isolated LANs: wired versus wireless</a:t>
            </a:r>
            <a:endParaRPr/>
          </a:p>
        </p:txBody>
      </p:sp>
      <p:pic>
        <p:nvPicPr>
          <p:cNvPr id="154" name="Google Shape;154;p21"/>
          <p:cNvPicPr preferRelativeResize="0"/>
          <p:nvPr/>
        </p:nvPicPr>
        <p:blipFill rotWithShape="1">
          <a:blip r:embed="rId3">
            <a:alphaModFix/>
          </a:blip>
          <a:srcRect/>
          <a:stretch/>
        </p:blipFill>
        <p:spPr>
          <a:xfrm>
            <a:off x="490537" y="838200"/>
            <a:ext cx="3671887" cy="3038475"/>
          </a:xfrm>
          <a:prstGeom prst="rect">
            <a:avLst/>
          </a:prstGeom>
          <a:noFill/>
          <a:ln>
            <a:noFill/>
          </a:ln>
        </p:spPr>
      </p:pic>
      <p:pic>
        <p:nvPicPr>
          <p:cNvPr id="155" name="Google Shape;155;p21"/>
          <p:cNvPicPr preferRelativeResize="0"/>
          <p:nvPr/>
        </p:nvPicPr>
        <p:blipFill rotWithShape="1">
          <a:blip r:embed="rId4">
            <a:alphaModFix/>
          </a:blip>
          <a:srcRect/>
          <a:stretch/>
        </p:blipFill>
        <p:spPr>
          <a:xfrm>
            <a:off x="4646612" y="3352800"/>
            <a:ext cx="3671887" cy="3038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2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2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7</a:t>
            </a:fld>
            <a:endParaRPr/>
          </a:p>
        </p:txBody>
      </p:sp>
      <p:sp>
        <p:nvSpPr>
          <p:cNvPr id="162" name="Google Shape;162;p22"/>
          <p:cNvSpPr txBox="1"/>
          <p:nvPr/>
        </p:nvSpPr>
        <p:spPr>
          <a:xfrm>
            <a:off x="152400" y="-20637"/>
            <a:ext cx="8991600" cy="708025"/>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15.2:  </a:t>
            </a:r>
            <a:r>
              <a:rPr lang="en-US" sz="2000" b="1" i="1" u="none">
                <a:solidFill>
                  <a:schemeClr val="dk1"/>
                </a:solidFill>
                <a:latin typeface="Times"/>
                <a:ea typeface="Times"/>
                <a:cs typeface="Times"/>
                <a:sym typeface="Times"/>
              </a:rPr>
              <a:t>Connection of a wired LAN and a wireless LAN to other         </a:t>
            </a:r>
            <a:endParaRPr/>
          </a:p>
          <a:p>
            <a:pPr marL="0" marR="0" lvl="0" indent="0" algn="l" rtl="0">
              <a:lnSpc>
                <a:spcPct val="100000"/>
              </a:lnSpc>
              <a:spcBef>
                <a:spcPts val="0"/>
              </a:spcBef>
              <a:spcAft>
                <a:spcPts val="0"/>
              </a:spcAft>
              <a:buClr>
                <a:schemeClr val="dk1"/>
              </a:buClr>
              <a:buSzPts val="2000"/>
              <a:buFont typeface="Times"/>
              <a:buNone/>
            </a:pPr>
            <a:r>
              <a:rPr lang="en-US" sz="2000" b="1" i="1" u="none">
                <a:solidFill>
                  <a:schemeClr val="dk1"/>
                </a:solidFill>
                <a:latin typeface="Times"/>
                <a:ea typeface="Times"/>
                <a:cs typeface="Times"/>
                <a:sym typeface="Times"/>
              </a:rPr>
              <a:t>                     networks</a:t>
            </a:r>
            <a:endParaRPr/>
          </a:p>
        </p:txBody>
      </p:sp>
      <p:pic>
        <p:nvPicPr>
          <p:cNvPr id="163" name="Google Shape;163;p22"/>
          <p:cNvPicPr preferRelativeResize="0"/>
          <p:nvPr/>
        </p:nvPicPr>
        <p:blipFill rotWithShape="1">
          <a:blip r:embed="rId3">
            <a:alphaModFix/>
          </a:blip>
          <a:srcRect/>
          <a:stretch/>
        </p:blipFill>
        <p:spPr>
          <a:xfrm>
            <a:off x="381000" y="1016000"/>
            <a:ext cx="5243512" cy="2413000"/>
          </a:xfrm>
          <a:prstGeom prst="rect">
            <a:avLst/>
          </a:prstGeom>
          <a:noFill/>
          <a:ln>
            <a:noFill/>
          </a:ln>
        </p:spPr>
      </p:pic>
      <p:pic>
        <p:nvPicPr>
          <p:cNvPr id="164" name="Google Shape;164;p22"/>
          <p:cNvPicPr preferRelativeResize="0"/>
          <p:nvPr/>
        </p:nvPicPr>
        <p:blipFill rotWithShape="1">
          <a:blip r:embed="rId4">
            <a:alphaModFix/>
          </a:blip>
          <a:srcRect/>
          <a:stretch/>
        </p:blipFill>
        <p:spPr>
          <a:xfrm>
            <a:off x="3138487" y="3917950"/>
            <a:ext cx="5243512" cy="2406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fade">
                                      <p:cBhvr>
                                        <p:cTn id="12"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8</a:t>
            </a:fld>
            <a:endParaRPr/>
          </a:p>
        </p:txBody>
      </p:sp>
      <p:sp>
        <p:nvSpPr>
          <p:cNvPr id="171" name="Google Shape;171;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2" name="Google Shape;172;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3" name="Google Shape;173;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4" name="Google Shape;174;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5" name="Google Shape;175;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6" name="Google Shape;176;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7" name="Google Shape;177;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78" name="Google Shape;178;p23"/>
          <p:cNvSpPr txBox="1"/>
          <p:nvPr/>
        </p:nvSpPr>
        <p:spPr>
          <a:xfrm>
            <a:off x="1106487" y="0"/>
            <a:ext cx="4629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15.15.2  Characteristics</a:t>
            </a:r>
            <a:endParaRPr/>
          </a:p>
        </p:txBody>
      </p:sp>
      <p:sp>
        <p:nvSpPr>
          <p:cNvPr id="179" name="Google Shape;179;p23"/>
          <p:cNvSpPr txBox="1"/>
          <p:nvPr/>
        </p:nvSpPr>
        <p:spPr>
          <a:xfrm>
            <a:off x="381000" y="1293812"/>
            <a:ext cx="7924800" cy="22463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There are several characteristics of wireless LANs that either do not apply to wired LANs or the existence of which is negligible and can be ignored. We discuss some of these characteristics here to pave the way for discussing wireless LAN protocols.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15.</a:t>
            </a:r>
            <a:fld id="{00000000-1234-1234-1234-123412341234}" type="slidenum">
              <a:rPr lang="en-US" sz="1200" b="1" i="0" u="none">
                <a:solidFill>
                  <a:schemeClr val="dk1"/>
                </a:solidFill>
                <a:latin typeface="Arial"/>
                <a:ea typeface="Arial"/>
                <a:cs typeface="Arial"/>
                <a:sym typeface="Arial"/>
              </a:rPr>
              <a:t>9</a:t>
            </a:fld>
            <a:endParaRPr/>
          </a:p>
        </p:txBody>
      </p:sp>
      <p:sp>
        <p:nvSpPr>
          <p:cNvPr id="186" name="Google Shape;186;p2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7" name="Google Shape;187;p2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8" name="Google Shape;188;p2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89" name="Google Shape;189;p2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0" name="Google Shape;190;p2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1" name="Google Shape;191;p2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2" name="Google Shape;192;p2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93" name="Google Shape;193;p24"/>
          <p:cNvSpPr txBox="1"/>
          <p:nvPr/>
        </p:nvSpPr>
        <p:spPr>
          <a:xfrm>
            <a:off x="1106487" y="0"/>
            <a:ext cx="4616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15.15.3  Access Control</a:t>
            </a:r>
            <a:endParaRPr/>
          </a:p>
        </p:txBody>
      </p:sp>
      <p:sp>
        <p:nvSpPr>
          <p:cNvPr id="194" name="Google Shape;194;p24"/>
          <p:cNvSpPr txBox="1"/>
          <p:nvPr/>
        </p:nvSpPr>
        <p:spPr>
          <a:xfrm>
            <a:off x="381000" y="1293812"/>
            <a:ext cx="7924800" cy="47894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Maybe the most important issue we need to discuss in a wireless LAN is access control—how </a:t>
            </a:r>
            <a:r>
              <a:rPr lang="en-US" sz="2800" b="1" i="1" u="none" dirty="0">
                <a:solidFill>
                  <a:schemeClr val="dk1"/>
                </a:solidFill>
                <a:latin typeface="Times New Roman"/>
                <a:ea typeface="Times New Roman"/>
                <a:cs typeface="Times New Roman"/>
                <a:sym typeface="Times New Roman"/>
              </a:rPr>
              <a:t>a wireless host can get access to the shared medium (air). The </a:t>
            </a:r>
            <a:r>
              <a:rPr lang="en-US" sz="2800" b="1" i="1" u="none" dirty="0">
                <a:solidFill>
                  <a:srgbClr val="00B0F0"/>
                </a:solidFill>
                <a:latin typeface="Times New Roman"/>
                <a:ea typeface="Times New Roman"/>
                <a:cs typeface="Times New Roman"/>
                <a:sym typeface="Times New Roman"/>
              </a:rPr>
              <a:t>CSMA/CD algorithm does not work in wireless LANs </a:t>
            </a:r>
            <a:r>
              <a:rPr lang="en-US" sz="2800" b="1" i="1" u="none" dirty="0">
                <a:solidFill>
                  <a:schemeClr val="dk1"/>
                </a:solidFill>
                <a:latin typeface="Times New Roman"/>
                <a:ea typeface="Times New Roman"/>
                <a:cs typeface="Times New Roman"/>
                <a:sym typeface="Times New Roman"/>
              </a:rPr>
              <a:t>for three reasons:</a:t>
            </a:r>
            <a:endParaRPr dirty="0"/>
          </a:p>
          <a:p>
            <a:pPr marL="0" marR="0" lvl="0" indent="0" algn="just" rtl="0">
              <a:lnSpc>
                <a:spcPct val="100000"/>
              </a:lnSpc>
              <a:spcBef>
                <a:spcPts val="0"/>
              </a:spcBef>
              <a:spcAft>
                <a:spcPts val="0"/>
              </a:spcAft>
              <a:buClr>
                <a:schemeClr val="dk1"/>
              </a:buClr>
              <a:buSzPts val="2800"/>
              <a:buFont typeface="Arial"/>
              <a:buNone/>
            </a:pPr>
            <a:endParaRPr sz="2800" b="1" i="1" u="none" dirty="0">
              <a:solidFill>
                <a:schemeClr val="dk1"/>
              </a:solidFill>
              <a:latin typeface="Times New Roman"/>
              <a:ea typeface="Times New Roman"/>
              <a:cs typeface="Times New Roman"/>
              <a:sym typeface="Times New Roman"/>
            </a:endParaRPr>
          </a:p>
          <a:p>
            <a:pPr marL="0" marR="0" lvl="0" indent="-177800" algn="just" rtl="0">
              <a:lnSpc>
                <a:spcPct val="100000"/>
              </a:lnSpc>
              <a:spcBef>
                <a:spcPts val="0"/>
              </a:spcBef>
              <a:spcAft>
                <a:spcPts val="0"/>
              </a:spcAft>
              <a:buClr>
                <a:schemeClr val="dk1"/>
              </a:buClr>
              <a:buSzPts val="2800"/>
              <a:buFont typeface="Times New Roman"/>
              <a:buAutoNum type="arabicPeriod"/>
            </a:pPr>
            <a:r>
              <a:rPr lang="en-US" sz="2800" b="1" i="1" u="none" dirty="0">
                <a:solidFill>
                  <a:srgbClr val="00B0F0"/>
                </a:solidFill>
                <a:latin typeface="Times New Roman"/>
                <a:ea typeface="Times New Roman"/>
                <a:cs typeface="Times New Roman"/>
                <a:sym typeface="Times New Roman"/>
              </a:rPr>
              <a:t>Wireless hosts do not have enough power to send and receive at the same time. </a:t>
            </a:r>
            <a:endParaRPr dirty="0">
              <a:solidFill>
                <a:srgbClr val="00B0F0"/>
              </a:solidFill>
            </a:endParaRPr>
          </a:p>
          <a:p>
            <a:pPr marL="0" marR="0" lvl="0" indent="-177800" algn="just" rtl="0">
              <a:lnSpc>
                <a:spcPct val="100000"/>
              </a:lnSpc>
              <a:spcBef>
                <a:spcPts val="0"/>
              </a:spcBef>
              <a:spcAft>
                <a:spcPts val="0"/>
              </a:spcAft>
              <a:buClr>
                <a:schemeClr val="dk1"/>
              </a:buClr>
              <a:buSzPts val="2800"/>
              <a:buFont typeface="Times New Roman"/>
              <a:buAutoNum type="arabicPeriod"/>
            </a:pPr>
            <a:r>
              <a:rPr lang="en-US" sz="2800" b="1" i="1" u="none" dirty="0">
                <a:solidFill>
                  <a:srgbClr val="00B0F0"/>
                </a:solidFill>
                <a:latin typeface="Times New Roman"/>
                <a:ea typeface="Times New Roman"/>
                <a:cs typeface="Times New Roman"/>
                <a:sym typeface="Times New Roman"/>
              </a:rPr>
              <a:t>The  hidden station problem prevents collision detection</a:t>
            </a:r>
            <a:endParaRPr dirty="0">
              <a:solidFill>
                <a:srgbClr val="00B0F0"/>
              </a:solidFill>
            </a:endParaRPr>
          </a:p>
          <a:p>
            <a:pPr marL="0" marR="0" lvl="0" indent="-177800" algn="just" rtl="0">
              <a:lnSpc>
                <a:spcPct val="100000"/>
              </a:lnSpc>
              <a:spcBef>
                <a:spcPts val="0"/>
              </a:spcBef>
              <a:spcAft>
                <a:spcPts val="0"/>
              </a:spcAft>
              <a:buClr>
                <a:schemeClr val="dk1"/>
              </a:buClr>
              <a:buSzPts val="2800"/>
              <a:buFont typeface="Times New Roman"/>
              <a:buAutoNum type="arabicPeriod"/>
            </a:pPr>
            <a:r>
              <a:rPr lang="en-US" sz="2800" b="1" i="1" u="none" dirty="0">
                <a:solidFill>
                  <a:srgbClr val="00B0F0"/>
                </a:solidFill>
                <a:latin typeface="Times New Roman"/>
                <a:ea typeface="Times New Roman"/>
                <a:cs typeface="Times New Roman"/>
                <a:sym typeface="Times New Roman"/>
              </a:rPr>
              <a:t>The distance between stations can be great. </a:t>
            </a:r>
            <a:endParaRPr dirty="0">
              <a:solidFill>
                <a:srgbClr val="00B0F0"/>
              </a:solidFill>
            </a:endParaRP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1135</Words>
  <Application>Microsoft Office PowerPoint</Application>
  <PresentationFormat>On-screen Show (4:3)</PresentationFormat>
  <Paragraphs>171</Paragraphs>
  <Slides>42</Slides>
  <Notes>42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42</vt:i4>
      </vt:variant>
    </vt:vector>
  </HeadingPairs>
  <TitlesOfParts>
    <vt:vector size="50" baseType="lpstr">
      <vt:lpstr>Times New Roman</vt:lpstr>
      <vt:lpstr>Arial</vt:lpstr>
      <vt:lpstr>Noto Sans Symbols</vt:lpstr>
      <vt:lpstr>Times</vt:lpstr>
      <vt:lpstr>Tahoma</vt:lpstr>
      <vt:lpstr>Blends</vt:lpstr>
      <vt:lpstr>Blends</vt:lpstr>
      <vt:lpstr>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3</cp:revision>
  <dcterms:modified xsi:type="dcterms:W3CDTF">2024-05-25T12:58:28Z</dcterms:modified>
</cp:coreProperties>
</file>